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8" r:id="rId3"/>
    <p:sldId id="263" r:id="rId4"/>
    <p:sldId id="260" r:id="rId5"/>
    <p:sldId id="262" r:id="rId6"/>
    <p:sldId id="264" r:id="rId7"/>
    <p:sldId id="265" r:id="rId8"/>
    <p:sldId id="266" r:id="rId9"/>
    <p:sldId id="267" r:id="rId10"/>
    <p:sldId id="268" r:id="rId11"/>
    <p:sldId id="25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h0G139g58w7LKW8Nsh52Otpiws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55" autoAdjust="0"/>
  </p:normalViewPr>
  <p:slideViewPr>
    <p:cSldViewPr snapToGrid="0">
      <p:cViewPr varScale="1">
        <p:scale>
          <a:sx n="97" d="100"/>
          <a:sy n="97" d="100"/>
        </p:scale>
        <p:origin x="1042"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sz="1100" b="0" i="0" u="none" strike="noStrike" cap="none" dirty="0" smtClean="0">
                <a:solidFill>
                  <a:srgbClr val="000000"/>
                </a:solidFill>
                <a:effectLst/>
                <a:latin typeface="Arial"/>
                <a:ea typeface="Arial"/>
                <a:cs typeface="Arial"/>
                <a:sym typeface="Arial"/>
              </a:rPr>
              <a:t>La misura 16.1 prevedeva la costituzione di Gruppi operativi, formati da almeno due soggetti interessati, come aziende agricole, ricercatori, organismi di ricerca e aziende che lavorano nel settore agricolo, alimentare e forestale, per la realizzazione di progetti innovativi, di prodotto e di processo, in materia di produttività e sostenibilità dell’agricoltura.</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dirty="0" smtClean="0"/>
              <a:t>Il</a:t>
            </a:r>
            <a:r>
              <a:rPr lang="it-IT" baseline="0" dirty="0" smtClean="0"/>
              <a:t> progetto sarà interconnesso con le altre misure una sorta di pacchetto che nella vecchia programmazione erano all’interno del progetto generale. L’idea è quella di non individuare troppe priorità in modo che possano uscire le vere esigenze innovative a problemi reali delle aziende agricole e agroalimentari. Uscita del bando maggio 2024</a:t>
            </a:r>
            <a:endParaRPr dirty="0"/>
          </a:p>
        </p:txBody>
      </p:sp>
    </p:spTree>
    <p:extLst>
      <p:ext uri="{BB962C8B-B14F-4D97-AF65-F5344CB8AC3E}">
        <p14:creationId xmlns:p14="http://schemas.microsoft.com/office/powerpoint/2010/main" val="346910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dirty="0" smtClean="0"/>
              <a:t>Se guardiamo</a:t>
            </a:r>
            <a:r>
              <a:rPr lang="it-IT" baseline="0" dirty="0" smtClean="0"/>
              <a:t> la passata programmazione 2024/2022 è possibile evidenziare i principali punti di forza. La Regione Marche è terza dopo l’Emilia Romagna e la Sicilia per numero di gruppi operativi e quindi progetti approvati ed è quarta come spesa all’interno delle misura.</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dirty="0" smtClean="0"/>
              <a:t>Un altro punto di forza è quello della presenza</a:t>
            </a:r>
            <a:r>
              <a:rPr lang="it-IT" baseline="0" dirty="0" smtClean="0"/>
              <a:t> delle università della Regione Marche all’interno dei progetti innovazione come partner scientifico, assenza degli istituti agrari salvo un paio di casi</a:t>
            </a:r>
            <a:endParaRPr dirty="0"/>
          </a:p>
        </p:txBody>
      </p:sp>
    </p:spTree>
    <p:extLst>
      <p:ext uri="{BB962C8B-B14F-4D97-AF65-F5344CB8AC3E}">
        <p14:creationId xmlns:p14="http://schemas.microsoft.com/office/powerpoint/2010/main" val="251196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dirty="0" smtClean="0"/>
              <a:t>Una</a:t>
            </a:r>
            <a:r>
              <a:rPr lang="it-IT" baseline="0" dirty="0" smtClean="0"/>
              <a:t> </a:t>
            </a:r>
            <a:r>
              <a:rPr lang="it-IT" dirty="0" smtClean="0"/>
              <a:t>curiosità, in Italia l’esigenza</a:t>
            </a:r>
            <a:r>
              <a:rPr lang="it-IT" baseline="0" dirty="0" smtClean="0"/>
              <a:t> maggiore di innovazione è derivata dal settore vitivinicolo.</a:t>
            </a:r>
            <a:endParaRPr dirty="0"/>
          </a:p>
        </p:txBody>
      </p:sp>
    </p:spTree>
    <p:extLst>
      <p:ext uri="{BB962C8B-B14F-4D97-AF65-F5344CB8AC3E}">
        <p14:creationId xmlns:p14="http://schemas.microsoft.com/office/powerpoint/2010/main" val="379915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sz="1100" b="0" i="0" u="none" strike="noStrike" cap="none" dirty="0" smtClean="0">
                <a:solidFill>
                  <a:srgbClr val="000000"/>
                </a:solidFill>
                <a:effectLst/>
                <a:latin typeface="Arial"/>
                <a:ea typeface="Arial"/>
                <a:cs typeface="Arial"/>
                <a:sym typeface="Arial"/>
              </a:rPr>
              <a:t>Non c’è dubbio che anche per l’agricoltura biologica,</a:t>
            </a:r>
            <a:r>
              <a:rPr lang="it-IT" sz="1100" b="0" i="0" u="none" strike="noStrike" cap="none" baseline="0" dirty="0" smtClean="0">
                <a:solidFill>
                  <a:srgbClr val="000000"/>
                </a:solidFill>
                <a:effectLst/>
                <a:latin typeface="Arial"/>
                <a:ea typeface="Arial"/>
                <a:cs typeface="Arial"/>
                <a:sym typeface="Arial"/>
              </a:rPr>
              <a:t> ormai con produzione non più di nicchia, quella dell’innovazione </a:t>
            </a:r>
            <a:r>
              <a:rPr lang="it-IT" sz="1100" b="0" i="0" u="none" strike="noStrike" cap="none" dirty="0" smtClean="0">
                <a:solidFill>
                  <a:srgbClr val="000000"/>
                </a:solidFill>
                <a:effectLst/>
                <a:latin typeface="Arial"/>
                <a:ea typeface="Arial"/>
                <a:cs typeface="Arial"/>
                <a:sym typeface="Arial"/>
              </a:rPr>
              <a:t>è l’unica strada da prendere se si vuole pensare a una produzione biologica che guardi alla sostenibilità mantenendo alti gli standard qualitativi. E non c’è dubbio che, per fare questo, sia necessaria una sinergia tra le pratiche biologiche e l’innovazione, tra la visione del futuro e quella della tradizione agricola di qualità.</a:t>
            </a:r>
            <a:endParaRPr dirty="0"/>
          </a:p>
        </p:txBody>
      </p:sp>
    </p:spTree>
    <p:extLst>
      <p:ext uri="{BB962C8B-B14F-4D97-AF65-F5344CB8AC3E}">
        <p14:creationId xmlns:p14="http://schemas.microsoft.com/office/powerpoint/2010/main" val="309443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sz="1100" b="0" i="0" u="none" strike="noStrike" cap="none" dirty="0" smtClean="0">
                <a:solidFill>
                  <a:srgbClr val="000000"/>
                </a:solidFill>
                <a:effectLst/>
                <a:latin typeface="Arial"/>
                <a:ea typeface="Arial"/>
                <a:cs typeface="Arial"/>
                <a:sym typeface="Arial"/>
              </a:rPr>
              <a:t>Tra le criticità è stata rilevato</a:t>
            </a:r>
            <a:r>
              <a:rPr lang="it-IT" sz="1100" b="0" i="0" u="none" strike="noStrike" cap="none" baseline="0" dirty="0" smtClean="0">
                <a:solidFill>
                  <a:srgbClr val="000000"/>
                </a:solidFill>
                <a:effectLst/>
                <a:latin typeface="Arial"/>
                <a:ea typeface="Arial"/>
                <a:cs typeface="Arial"/>
                <a:sym typeface="Arial"/>
              </a:rPr>
              <a:t> un peggioramento della qualità dei progetti nel tempo dovuto a delle priorità forzate non più al passo con il tempo, difficoltà amministrativa. Progetti dettati dalle università e meno dai </a:t>
            </a:r>
            <a:r>
              <a:rPr lang="it-IT" sz="1100" b="0" i="0" u="none" strike="noStrike" cap="none" baseline="0" dirty="0" smtClean="0">
                <a:solidFill>
                  <a:srgbClr val="000000"/>
                </a:solidFill>
                <a:effectLst/>
                <a:latin typeface="Arial"/>
                <a:ea typeface="Arial"/>
                <a:cs typeface="Arial"/>
                <a:sym typeface="Arial"/>
              </a:rPr>
              <a:t>partner </a:t>
            </a:r>
            <a:r>
              <a:rPr lang="it-IT" sz="1100" b="0" i="0" u="none" strike="noStrike" cap="none" baseline="0" dirty="0" smtClean="0">
                <a:solidFill>
                  <a:srgbClr val="000000"/>
                </a:solidFill>
                <a:effectLst/>
                <a:latin typeface="Arial"/>
                <a:ea typeface="Arial"/>
                <a:cs typeface="Arial"/>
                <a:sym typeface="Arial"/>
              </a:rPr>
              <a:t>agricolo e agroalimentari , </a:t>
            </a:r>
            <a:r>
              <a:rPr lang="it-IT" sz="1100" b="0" i="0" u="none" strike="noStrike" cap="none" baseline="0" dirty="0" err="1" smtClean="0">
                <a:solidFill>
                  <a:srgbClr val="000000"/>
                </a:solidFill>
                <a:effectLst/>
                <a:latin typeface="Arial"/>
                <a:ea typeface="Arial"/>
                <a:cs typeface="Arial"/>
                <a:sym typeface="Arial"/>
              </a:rPr>
              <a:t>covid</a:t>
            </a:r>
            <a:r>
              <a:rPr lang="it-IT" sz="1100" b="0" i="0" u="none" strike="noStrike" cap="none" baseline="0" dirty="0" smtClean="0">
                <a:solidFill>
                  <a:srgbClr val="000000"/>
                </a:solidFill>
                <a:effectLst/>
                <a:latin typeface="Arial"/>
                <a:ea typeface="Arial"/>
                <a:cs typeface="Arial"/>
                <a:sym typeface="Arial"/>
              </a:rPr>
              <a:t>, semplificazione</a:t>
            </a:r>
            <a:r>
              <a:rPr lang="it-IT" sz="1100" b="0" i="0" u="none" strike="noStrike" cap="none" baseline="0" dirty="0" smtClean="0">
                <a:solidFill>
                  <a:srgbClr val="000000"/>
                </a:solidFill>
                <a:effectLst/>
                <a:latin typeface="Arial"/>
                <a:ea typeface="Arial"/>
                <a:cs typeface="Arial"/>
                <a:sym typeface="Arial"/>
              </a:rPr>
              <a:t>. Riduzione dei premi.</a:t>
            </a:r>
            <a:endParaRPr dirty="0"/>
          </a:p>
        </p:txBody>
      </p:sp>
    </p:spTree>
    <p:extLst>
      <p:ext uri="{BB962C8B-B14F-4D97-AF65-F5344CB8AC3E}">
        <p14:creationId xmlns:p14="http://schemas.microsoft.com/office/powerpoint/2010/main" val="351712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it-IT" dirty="0" smtClean="0"/>
              <a:t>Cioè gli obiettivi specifici del piano strategico della PAC: </a:t>
            </a:r>
            <a:endParaRPr lang="it-IT" sz="1100" b="0" i="0" u="none" strike="noStrike" cap="none" baseline="0" dirty="0" smtClean="0">
              <a:solidFill>
                <a:srgbClr val="000000"/>
              </a:solidFill>
              <a:latin typeface="Arial"/>
              <a:ea typeface="Arial"/>
              <a:cs typeface="Arial"/>
              <a:sym typeface="Arial"/>
            </a:endParaRPr>
          </a:p>
          <a:p>
            <a:endParaRPr lang="it-IT" sz="1100" b="0" i="0" u="none" strike="noStrike" cap="none" baseline="0" dirty="0" smtClean="0">
              <a:solidFill>
                <a:srgbClr val="000000"/>
              </a:solidFill>
              <a:latin typeface="Arial"/>
              <a:ea typeface="Arial"/>
              <a:cs typeface="Arial"/>
              <a:sym typeface="Arial"/>
            </a:endParaRPr>
          </a:p>
          <a:p>
            <a:pPr marL="158750" indent="0">
              <a:buNone/>
            </a:pPr>
            <a:endParaRPr lang="it-IT" sz="1100" b="0" i="0" u="none" strike="noStrike" cap="none" baseline="0" dirty="0" smtClean="0">
              <a:solidFill>
                <a:srgbClr val="000000"/>
              </a:solidFill>
              <a:latin typeface="Arial"/>
              <a:ea typeface="Arial"/>
              <a:cs typeface="Arial"/>
              <a:sym typeface="Arial"/>
            </a:endParaRPr>
          </a:p>
          <a:p>
            <a:r>
              <a:rPr lang="it-IT" sz="1100" b="0" i="0" u="none" strike="noStrike" cap="none" baseline="0" dirty="0" smtClean="0">
                <a:solidFill>
                  <a:srgbClr val="000000"/>
                </a:solidFill>
                <a:latin typeface="Arial"/>
                <a:ea typeface="Arial"/>
                <a:cs typeface="Arial"/>
                <a:sym typeface="Arial"/>
              </a:rPr>
              <a:t>sostenere un reddito agricolo sufficiente e la resilienza del settore agricolo in tutta l’Unione al fine di rafforzare la sicurezza alimentare a lungo termine, e la diversità agricola, nonché garantire la sostenibilità economica della produzione agricola nell’Unione;</a:t>
            </a:r>
          </a:p>
          <a:p>
            <a:pPr marL="158750" indent="0">
              <a:buNone/>
            </a:pPr>
            <a:endParaRPr lang="it-IT" sz="1100" b="0" i="0" u="none" strike="noStrike" cap="none" baseline="0" dirty="0" smtClean="0">
              <a:solidFill>
                <a:srgbClr val="000000"/>
              </a:solidFill>
              <a:latin typeface="Arial"/>
              <a:ea typeface="Arial"/>
              <a:cs typeface="Arial"/>
              <a:sym typeface="Arial"/>
            </a:endParaRPr>
          </a:p>
          <a:p>
            <a:r>
              <a:rPr lang="it-IT" sz="1100" b="0" i="0" u="none" strike="noStrike" cap="none" baseline="0" dirty="0" smtClean="0">
                <a:solidFill>
                  <a:srgbClr val="000000"/>
                </a:solidFill>
                <a:latin typeface="Arial"/>
                <a:ea typeface="Arial"/>
                <a:cs typeface="Arial"/>
                <a:sym typeface="Arial"/>
              </a:rPr>
              <a:t>migliorare l’orientamento al mercato e aumentare la competitività delle aziende agricole, sia a breve che a lungo termine, compresa una maggiore attenzione alla ricerca, alla tecnologia e alla digitalizzazione;</a:t>
            </a:r>
          </a:p>
          <a:p>
            <a:pPr marL="158750" indent="0">
              <a:buNone/>
            </a:pPr>
            <a:endParaRPr lang="it-IT" sz="1100" b="0" i="0" u="none" strike="noStrike" cap="none" baseline="0" dirty="0" smtClean="0">
              <a:solidFill>
                <a:srgbClr val="000000"/>
              </a:solidFill>
              <a:latin typeface="Arial"/>
              <a:ea typeface="Arial"/>
              <a:cs typeface="Arial"/>
              <a:sym typeface="Arial"/>
            </a:endParaRPr>
          </a:p>
          <a:p>
            <a:r>
              <a:rPr lang="it-IT" sz="1100" b="0" i="0" u="none" strike="noStrike" cap="none" baseline="0" dirty="0" smtClean="0">
                <a:solidFill>
                  <a:srgbClr val="000000"/>
                </a:solidFill>
                <a:latin typeface="Arial"/>
                <a:ea typeface="Arial"/>
                <a:cs typeface="Arial"/>
                <a:sym typeface="Arial"/>
              </a:rPr>
              <a:t>migliorare la posizione degli agricoltori nella catena del valore;</a:t>
            </a:r>
          </a:p>
          <a:p>
            <a:pPr marL="158750" indent="0">
              <a:buNone/>
            </a:pPr>
            <a:endParaRPr lang="it-IT" sz="1100" b="0" i="0" u="none" strike="noStrike" cap="none" baseline="0" dirty="0" smtClean="0">
              <a:solidFill>
                <a:srgbClr val="000000"/>
              </a:solidFill>
              <a:latin typeface="Arial"/>
              <a:ea typeface="Arial"/>
              <a:cs typeface="Arial"/>
              <a:sym typeface="Arial"/>
            </a:endParaRPr>
          </a:p>
          <a:p>
            <a:r>
              <a:rPr lang="it-IT" sz="1100" b="0" i="0" u="none" strike="noStrike" cap="none" baseline="0" dirty="0" smtClean="0">
                <a:solidFill>
                  <a:srgbClr val="000000"/>
                </a:solidFill>
                <a:latin typeface="Arial"/>
                <a:ea typeface="Arial"/>
                <a:cs typeface="Arial"/>
                <a:sym typeface="Arial"/>
              </a:rPr>
              <a:t>contribuire alla mitigazione dei cambiamenti climatici e all’adattamento agli stessi, anche riducendo le emissioni di gas a effetto serra e migliorando il sequestro del carbonio, nonché promuovere l’energia sostenibile;</a:t>
            </a:r>
          </a:p>
          <a:p>
            <a:pPr marL="158750" indent="0">
              <a:buNone/>
            </a:pPr>
            <a:endParaRPr lang="it-IT" sz="1100" b="0" i="0" u="none" strike="noStrike" cap="none" baseline="0" dirty="0" smtClean="0">
              <a:solidFill>
                <a:srgbClr val="000000"/>
              </a:solidFill>
              <a:latin typeface="Arial"/>
              <a:ea typeface="Arial"/>
              <a:cs typeface="Arial"/>
              <a:sym typeface="Arial"/>
            </a:endParaRPr>
          </a:p>
          <a:p>
            <a:r>
              <a:rPr lang="it-IT" sz="1100" b="0" i="0" u="none" strike="noStrike" cap="none" baseline="0" dirty="0" smtClean="0">
                <a:solidFill>
                  <a:srgbClr val="000000"/>
                </a:solidFill>
                <a:latin typeface="Arial"/>
                <a:ea typeface="Arial"/>
                <a:cs typeface="Arial"/>
                <a:sym typeface="Arial"/>
              </a:rPr>
              <a:t>promuovere lo sviluppo sostenibile e un’efficiente gestione delle risorse naturali, come l’acqua, il suolo e l’aria, anche riducendo la dipendenza dalle sostanze chimiche;</a:t>
            </a:r>
          </a:p>
          <a:p>
            <a:pPr marL="158750" indent="0">
              <a:buNone/>
            </a:pPr>
            <a:endParaRPr lang="it-IT" sz="1100" b="0" i="0" u="none" strike="noStrike" cap="none" baseline="0" dirty="0" smtClean="0">
              <a:solidFill>
                <a:srgbClr val="000000"/>
              </a:solidFill>
              <a:latin typeface="Arial"/>
              <a:ea typeface="Arial"/>
              <a:cs typeface="Arial"/>
              <a:sym typeface="Arial"/>
            </a:endParaRPr>
          </a:p>
          <a:p>
            <a:r>
              <a:rPr lang="it-IT" sz="1100" b="0" i="0" u="none" strike="noStrike" cap="none" baseline="0" dirty="0" smtClean="0">
                <a:solidFill>
                  <a:srgbClr val="000000"/>
                </a:solidFill>
                <a:latin typeface="Arial"/>
                <a:ea typeface="Arial"/>
                <a:cs typeface="Arial"/>
                <a:sym typeface="Arial"/>
              </a:rPr>
              <a:t>contribuire ad arrestare e invertire il processo di perdita della biodiversità, migliorare i servizi </a:t>
            </a:r>
            <a:r>
              <a:rPr lang="it-IT" sz="1100" b="0" i="0" u="none" strike="noStrike" cap="none" baseline="0" dirty="0" err="1" smtClean="0">
                <a:solidFill>
                  <a:srgbClr val="000000"/>
                </a:solidFill>
                <a:latin typeface="Arial"/>
                <a:ea typeface="Arial"/>
                <a:cs typeface="Arial"/>
                <a:sym typeface="Arial"/>
              </a:rPr>
              <a:t>ecosistemici</a:t>
            </a:r>
            <a:r>
              <a:rPr lang="it-IT" sz="1100" b="0" i="0" u="none" strike="noStrike" cap="none" baseline="0" dirty="0" smtClean="0">
                <a:solidFill>
                  <a:srgbClr val="000000"/>
                </a:solidFill>
                <a:latin typeface="Arial"/>
                <a:ea typeface="Arial"/>
                <a:cs typeface="Arial"/>
                <a:sym typeface="Arial"/>
              </a:rPr>
              <a:t> e preservare gli habitat e i paesaggi;</a:t>
            </a:r>
          </a:p>
          <a:p>
            <a:pPr marL="158750" indent="0">
              <a:buNone/>
            </a:pPr>
            <a:endParaRPr lang="it-IT" sz="1100" b="0" i="0" u="none" strike="noStrike" cap="none" baseline="0" dirty="0" smtClean="0">
              <a:solidFill>
                <a:srgbClr val="000000"/>
              </a:solidFill>
              <a:latin typeface="Arial"/>
              <a:ea typeface="Arial"/>
              <a:cs typeface="Arial"/>
              <a:sym typeface="Arial"/>
            </a:endParaRPr>
          </a:p>
          <a:p>
            <a:r>
              <a:rPr lang="it-IT" sz="1100" b="0" i="0" u="none" strike="noStrike" cap="none" baseline="0" dirty="0" smtClean="0">
                <a:solidFill>
                  <a:srgbClr val="000000"/>
                </a:solidFill>
                <a:latin typeface="Arial"/>
                <a:ea typeface="Arial"/>
                <a:cs typeface="Arial"/>
                <a:sym typeface="Arial"/>
              </a:rPr>
              <a:t>attirare e sostenere i giovani agricoltori e i nuovi agricoltori e facilitare lo sviluppo imprenditoriale sostenibile nelle zone rurali;</a:t>
            </a:r>
          </a:p>
          <a:p>
            <a:pPr marL="158750" indent="0">
              <a:buNone/>
            </a:pPr>
            <a:endParaRPr lang="it-IT" sz="1100" b="0" i="0" u="none" strike="noStrike" cap="none" baseline="0" dirty="0" smtClean="0">
              <a:solidFill>
                <a:srgbClr val="000000"/>
              </a:solidFill>
              <a:latin typeface="Arial"/>
              <a:ea typeface="Arial"/>
              <a:cs typeface="Arial"/>
              <a:sym typeface="Arial"/>
            </a:endParaRPr>
          </a:p>
          <a:p>
            <a:r>
              <a:rPr lang="it-IT" sz="1100" b="0" i="0" u="none" strike="noStrike" cap="none" baseline="0" dirty="0" smtClean="0">
                <a:solidFill>
                  <a:srgbClr val="000000"/>
                </a:solidFill>
                <a:latin typeface="Arial"/>
                <a:ea typeface="Arial"/>
                <a:cs typeface="Arial"/>
                <a:sym typeface="Arial"/>
              </a:rPr>
              <a:t>promuovere l’occupazione, la crescita, la parità di genere, compresa la partecipazione delle donne all’agricoltura, l’inclusione sociale e lo sviluppo locale nelle zone rurali, comprese la </a:t>
            </a:r>
            <a:r>
              <a:rPr lang="it-IT" sz="1100" b="0" i="0" u="none" strike="noStrike" cap="none" baseline="0" dirty="0" err="1" smtClean="0">
                <a:solidFill>
                  <a:srgbClr val="000000"/>
                </a:solidFill>
                <a:latin typeface="Arial"/>
                <a:ea typeface="Arial"/>
                <a:cs typeface="Arial"/>
                <a:sym typeface="Arial"/>
              </a:rPr>
              <a:t>bioeconomia</a:t>
            </a:r>
            <a:r>
              <a:rPr lang="it-IT" sz="1100" b="0" i="0" u="none" strike="noStrike" cap="none" baseline="0" dirty="0" smtClean="0">
                <a:solidFill>
                  <a:srgbClr val="000000"/>
                </a:solidFill>
                <a:latin typeface="Arial"/>
                <a:ea typeface="Arial"/>
                <a:cs typeface="Arial"/>
                <a:sym typeface="Arial"/>
              </a:rPr>
              <a:t> circolare e la silvicoltura sostenibile;</a:t>
            </a:r>
          </a:p>
          <a:p>
            <a:pPr marL="158750" indent="0">
              <a:buNone/>
            </a:pPr>
            <a:endParaRPr lang="it-IT" sz="1100" b="0" i="0" u="none" strike="noStrike" cap="none" baseline="0" dirty="0" smtClean="0">
              <a:solidFill>
                <a:srgbClr val="000000"/>
              </a:solidFill>
              <a:latin typeface="Arial"/>
              <a:ea typeface="Arial"/>
              <a:cs typeface="Arial"/>
              <a:sym typeface="Arial"/>
            </a:endParaRPr>
          </a:p>
          <a:p>
            <a:r>
              <a:rPr lang="it-IT" sz="1100" b="0" i="0" u="none" strike="noStrike" cap="none" baseline="0" dirty="0" smtClean="0">
                <a:solidFill>
                  <a:srgbClr val="000000"/>
                </a:solidFill>
                <a:latin typeface="Arial"/>
                <a:ea typeface="Arial"/>
                <a:cs typeface="Arial"/>
                <a:sym typeface="Arial"/>
              </a:rPr>
              <a:t>migliorare la risposta dell’agricoltura dell’Unione alle esigenze della società in materia di alimentazione e salute, compresi alimenti di alta qualità, sani e nutrienti prodotti in modo sostenibile, ridurre gli sprechi alimentari nonché migliorare il benessere degli animali e contrastare le resistenze antimicrobiche.</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68721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dirty="0" smtClean="0"/>
              <a:t>è il luogo di elaborazione, scambio e diffusione delle conoscenze e dell’innovazione. L’AKIS può includere aziende agricole, altre imprese legate al mondo agro-alimentare (fornitori di input agricoli e macchinari, aziende di trasformazione e distribuzione), consulenti, università ed enti di ricerca, enti di formazione, stakeholder istituzionali e altri attori che a vario titolo sono coinvolti nelle attività di crescita del settore mediante le tecnologie, l’innovazione, l’avanzamento culturale del capitale umano. La composizione dell’AKIS varia tra Stati e, nel caso dell’Italia ma non solo, anche tra regioni.</a:t>
            </a:r>
          </a:p>
          <a:p>
            <a:pPr marL="0" lvl="0" indent="0" algn="l" rtl="0">
              <a:lnSpc>
                <a:spcPct val="100000"/>
              </a:lnSpc>
              <a:spcBef>
                <a:spcPts val="0"/>
              </a:spcBef>
              <a:spcAft>
                <a:spcPts val="0"/>
              </a:spcAft>
              <a:buSzPts val="1100"/>
              <a:buNone/>
            </a:pPr>
            <a:r>
              <a:rPr lang="it-IT" dirty="0" smtClean="0"/>
              <a:t>La PAC dell’attuale periodo di programmazione ha investito su questi aspetti e la PAC post 2020 ne rafforzerà l’importanza come obiettivo trasversale legato allo sviluppo di conoscenza e innovazione sottolineando, per la prima volta, la rilevanza dell’intero AKIS quale elemento fondamentale per il raggiungimento di tutti gli obiettivi della politica agricola.</a:t>
            </a:r>
            <a:endParaRPr dirty="0"/>
          </a:p>
        </p:txBody>
      </p:sp>
    </p:spTree>
    <p:extLst>
      <p:ext uri="{BB962C8B-B14F-4D97-AF65-F5344CB8AC3E}">
        <p14:creationId xmlns:p14="http://schemas.microsoft.com/office/powerpoint/2010/main" val="208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8311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9000" b="-9000"/>
          </a:stretch>
        </a:blipFill>
        <a:effectLst/>
      </p:bgPr>
    </p:bg>
    <p:spTree>
      <p:nvGrpSpPr>
        <p:cNvPr id="1" name="Shape 53"/>
        <p:cNvGrpSpPr/>
        <p:nvPr/>
      </p:nvGrpSpPr>
      <p:grpSpPr>
        <a:xfrm>
          <a:off x="0" y="0"/>
          <a:ext cx="0" cy="0"/>
          <a:chOff x="0" y="0"/>
          <a:chExt cx="0" cy="0"/>
        </a:xfrm>
      </p:grpSpPr>
      <p:sp>
        <p:nvSpPr>
          <p:cNvPr id="57" name="Google Shape;57;p1"/>
          <p:cNvSpPr/>
          <p:nvPr/>
        </p:nvSpPr>
        <p:spPr>
          <a:xfrm>
            <a:off x="1809913" y="852794"/>
            <a:ext cx="5356146" cy="276071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endParaRPr lang="it-IT" sz="1050" u="none" strike="noStrike" cap="none" dirty="0">
              <a:solidFill>
                <a:srgbClr val="996633"/>
              </a:solidFill>
              <a:latin typeface="Calibri"/>
              <a:ea typeface="Calibri"/>
              <a:cs typeface="Calibri"/>
              <a:sym typeface="Calibri"/>
            </a:endParaRPr>
          </a:p>
          <a:p>
            <a:pPr marL="0" marR="0" lvl="0" indent="0" algn="ctr" rtl="0">
              <a:lnSpc>
                <a:spcPct val="120000"/>
              </a:lnSpc>
              <a:spcBef>
                <a:spcPts val="0"/>
              </a:spcBef>
              <a:spcAft>
                <a:spcPts val="0"/>
              </a:spcAft>
              <a:buNone/>
            </a:pPr>
            <a:r>
              <a:rPr lang="it-IT" sz="2800" b="1" u="none" strike="noStrike" cap="none" dirty="0" smtClean="0">
                <a:solidFill>
                  <a:srgbClr val="663300"/>
                </a:solidFill>
                <a:latin typeface="Calibri"/>
                <a:ea typeface="Calibri"/>
                <a:cs typeface="Calibri"/>
                <a:sym typeface="Calibri"/>
              </a:rPr>
              <a:t>L’innovazione nella programmazione 2023/2027 del CSR Marche</a:t>
            </a:r>
            <a:endParaRPr sz="2000" dirty="0">
              <a:solidFill>
                <a:srgbClr val="663300"/>
              </a:solidFill>
            </a:endParaRPr>
          </a:p>
          <a:p>
            <a:pPr marL="0" marR="0" lvl="0" indent="0" algn="ctr" rtl="0">
              <a:lnSpc>
                <a:spcPct val="200000"/>
              </a:lnSpc>
              <a:spcBef>
                <a:spcPts val="0"/>
              </a:spcBef>
              <a:spcAft>
                <a:spcPts val="0"/>
              </a:spcAft>
              <a:buNone/>
            </a:pPr>
            <a:r>
              <a:rPr lang="it-IT" sz="1600" b="0" u="none" strike="noStrike" cap="none" dirty="0" smtClean="0">
                <a:solidFill>
                  <a:srgbClr val="000000"/>
                </a:solidFill>
                <a:latin typeface="Arial"/>
                <a:ea typeface="Arial"/>
                <a:cs typeface="Arial"/>
                <a:sym typeface="Arial"/>
              </a:rPr>
              <a:t>Andrea Albanesi (Regione Marche)</a:t>
            </a:r>
            <a:endParaRPr lang="it-IT" sz="1600" b="0" u="none" strike="noStrike" cap="none" dirty="0">
              <a:solidFill>
                <a:srgbClr val="000000"/>
              </a:solidFill>
              <a:latin typeface="Arial"/>
              <a:ea typeface="Arial"/>
              <a:cs typeface="Arial"/>
              <a:sym typeface="Arial"/>
            </a:endParaRPr>
          </a:p>
          <a:p>
            <a:pPr marL="0" marR="0" lvl="0" indent="0" algn="ctr" rtl="0">
              <a:lnSpc>
                <a:spcPct val="200000"/>
              </a:lnSpc>
              <a:spcBef>
                <a:spcPts val="0"/>
              </a:spcBef>
              <a:spcAft>
                <a:spcPts val="0"/>
              </a:spcAft>
              <a:buNone/>
            </a:pPr>
            <a:r>
              <a:rPr lang="it-IT" i="1" dirty="0" smtClean="0"/>
              <a:t>ANCONA, 28 </a:t>
            </a:r>
            <a:r>
              <a:rPr lang="it-IT" i="1" dirty="0"/>
              <a:t>aprile 2023</a:t>
            </a:r>
            <a:endParaRPr sz="1200" dirty="0"/>
          </a:p>
        </p:txBody>
      </p:sp>
      <p:pic>
        <p:nvPicPr>
          <p:cNvPr id="5" name="Immagine 4">
            <a:extLst>
              <a:ext uri="{FF2B5EF4-FFF2-40B4-BE49-F238E27FC236}">
                <a16:creationId xmlns:a16="http://schemas.microsoft.com/office/drawing/2014/main" id="{EDADEC41-5821-E27E-62DA-047ABABE4F6E}"/>
              </a:ext>
            </a:extLst>
          </p:cNvPr>
          <p:cNvPicPr>
            <a:picLocks noChangeAspect="1"/>
          </p:cNvPicPr>
          <p:nvPr/>
        </p:nvPicPr>
        <p:blipFill rotWithShape="1">
          <a:blip r:embed="rId4"/>
          <a:srcRect t="20578"/>
          <a:stretch/>
        </p:blipFill>
        <p:spPr>
          <a:xfrm>
            <a:off x="0" y="4567938"/>
            <a:ext cx="9144000" cy="65083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Rettangolo 3"/>
          <p:cNvSpPr/>
          <p:nvPr/>
        </p:nvSpPr>
        <p:spPr>
          <a:xfrm>
            <a:off x="0" y="0"/>
            <a:ext cx="9144000" cy="24384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6FAF9B0-1028-68C3-2BA9-ED8C4F15E126}"/>
              </a:ext>
            </a:extLst>
          </p:cNvPr>
          <p:cNvPicPr>
            <a:picLocks noChangeAspect="1"/>
          </p:cNvPicPr>
          <p:nvPr/>
        </p:nvPicPr>
        <p:blipFill>
          <a:blip r:embed="rId3"/>
          <a:stretch>
            <a:fillRect/>
          </a:stretch>
        </p:blipFill>
        <p:spPr>
          <a:xfrm>
            <a:off x="1501697" y="4568875"/>
            <a:ext cx="6029093" cy="576010"/>
          </a:xfrm>
          <a:prstGeom prst="rect">
            <a:avLst/>
          </a:prstGeom>
        </p:spPr>
      </p:pic>
      <p:sp>
        <p:nvSpPr>
          <p:cNvPr id="12" name="CasellaDiTesto 11"/>
          <p:cNvSpPr txBox="1"/>
          <p:nvPr/>
        </p:nvSpPr>
        <p:spPr>
          <a:xfrm>
            <a:off x="595331" y="477366"/>
            <a:ext cx="7620123" cy="369332"/>
          </a:xfrm>
          <a:prstGeom prst="rect">
            <a:avLst/>
          </a:prstGeom>
          <a:noFill/>
        </p:spPr>
        <p:txBody>
          <a:bodyPr wrap="square" rtlCol="0">
            <a:spAutoFit/>
          </a:bodyPr>
          <a:lstStyle/>
          <a:p>
            <a:pPr algn="ctr"/>
            <a:r>
              <a:rPr lang="it-IT" sz="1800" dirty="0"/>
              <a:t>SRG01 - SOSTEGNO GRUPPI OPERATIVI PEI AGRI</a:t>
            </a:r>
          </a:p>
        </p:txBody>
      </p:sp>
      <p:sp>
        <p:nvSpPr>
          <p:cNvPr id="6" name="CasellaDiTesto 5"/>
          <p:cNvSpPr txBox="1"/>
          <p:nvPr/>
        </p:nvSpPr>
        <p:spPr>
          <a:xfrm rot="885495">
            <a:off x="137074" y="2050108"/>
            <a:ext cx="4374916" cy="307777"/>
          </a:xfrm>
          <a:prstGeom prst="rect">
            <a:avLst/>
          </a:prstGeom>
          <a:noFill/>
        </p:spPr>
        <p:txBody>
          <a:bodyPr wrap="none" rtlCol="0">
            <a:spAutoFit/>
          </a:bodyPr>
          <a:lstStyle/>
          <a:p>
            <a:r>
              <a:rPr lang="it-IT" dirty="0"/>
              <a:t>SRH01 - EROGAZIONE SERVIZI DI CONSULENZA</a:t>
            </a:r>
          </a:p>
        </p:txBody>
      </p:sp>
      <p:sp>
        <p:nvSpPr>
          <p:cNvPr id="7" name="CasellaDiTesto 6"/>
          <p:cNvSpPr txBox="1"/>
          <p:nvPr/>
        </p:nvSpPr>
        <p:spPr>
          <a:xfrm rot="20823288">
            <a:off x="5552235" y="1901150"/>
            <a:ext cx="3174267" cy="307777"/>
          </a:xfrm>
          <a:prstGeom prst="rect">
            <a:avLst/>
          </a:prstGeom>
          <a:noFill/>
        </p:spPr>
        <p:txBody>
          <a:bodyPr wrap="none" rtlCol="0">
            <a:spAutoFit/>
          </a:bodyPr>
          <a:lstStyle/>
          <a:p>
            <a:r>
              <a:rPr lang="it-IT" dirty="0"/>
              <a:t>SRH04 - AZIONI DI INFORMAZIONE</a:t>
            </a:r>
          </a:p>
        </p:txBody>
      </p:sp>
      <p:sp>
        <p:nvSpPr>
          <p:cNvPr id="10" name="CasellaDiTesto 9"/>
          <p:cNvSpPr txBox="1"/>
          <p:nvPr/>
        </p:nvSpPr>
        <p:spPr>
          <a:xfrm>
            <a:off x="2004630" y="759480"/>
            <a:ext cx="5134739" cy="461665"/>
          </a:xfrm>
          <a:prstGeom prst="rect">
            <a:avLst/>
          </a:prstGeom>
          <a:noFill/>
        </p:spPr>
        <p:txBody>
          <a:bodyPr wrap="none" rtlCol="0">
            <a:spAutoFit/>
          </a:bodyPr>
          <a:lstStyle/>
          <a:p>
            <a:r>
              <a:rPr lang="it-IT" sz="2400" dirty="0">
                <a:solidFill>
                  <a:srgbClr val="FF0000"/>
                </a:solidFill>
                <a:effectLst>
                  <a:outerShdw blurRad="38100" dist="38100" dir="2700000" algn="tl">
                    <a:srgbClr val="000000">
                      <a:alpha val="43137"/>
                    </a:srgbClr>
                  </a:outerShdw>
                </a:effectLst>
              </a:rPr>
              <a:t>b</a:t>
            </a:r>
            <a:r>
              <a:rPr lang="it-IT" sz="2400" dirty="0" smtClean="0">
                <a:solidFill>
                  <a:srgbClr val="FF0000"/>
                </a:solidFill>
                <a:effectLst>
                  <a:outerShdw blurRad="38100" dist="38100" dir="2700000" algn="tl">
                    <a:srgbClr val="000000">
                      <a:alpha val="43137"/>
                    </a:srgbClr>
                  </a:outerShdw>
                </a:effectLst>
              </a:rPr>
              <a:t>udget 2023/2027 di € 5.750.000,00</a:t>
            </a:r>
            <a:endParaRPr lang="it-IT" sz="2400" dirty="0">
              <a:solidFill>
                <a:srgbClr val="FF0000"/>
              </a:solidFill>
              <a:effectLst>
                <a:outerShdw blurRad="38100" dist="38100" dir="2700000" algn="tl">
                  <a:srgbClr val="000000">
                    <a:alpha val="43137"/>
                  </a:srgbClr>
                </a:outerShdw>
              </a:effectLst>
            </a:endParaRPr>
          </a:p>
        </p:txBody>
      </p:sp>
      <p:sp>
        <p:nvSpPr>
          <p:cNvPr id="11" name="CasellaDiTesto 10"/>
          <p:cNvSpPr txBox="1"/>
          <p:nvPr/>
        </p:nvSpPr>
        <p:spPr>
          <a:xfrm rot="21349515">
            <a:off x="1066532" y="3595146"/>
            <a:ext cx="7653057" cy="307777"/>
          </a:xfrm>
          <a:prstGeom prst="rect">
            <a:avLst/>
          </a:prstGeom>
          <a:noFill/>
        </p:spPr>
        <p:txBody>
          <a:bodyPr wrap="none" rtlCol="0">
            <a:spAutoFit/>
          </a:bodyPr>
          <a:lstStyle/>
          <a:p>
            <a:r>
              <a:rPr lang="it-IT" dirty="0"/>
              <a:t>SRH05 - AZIONI DIMOSTRATIVE SETTORE AGRICOLO FORESTALE TERRITORI RURALI</a:t>
            </a:r>
          </a:p>
        </p:txBody>
      </p:sp>
      <p:sp>
        <p:nvSpPr>
          <p:cNvPr id="13" name="CasellaDiTesto 12"/>
          <p:cNvSpPr txBox="1"/>
          <p:nvPr/>
        </p:nvSpPr>
        <p:spPr>
          <a:xfrm rot="21225767">
            <a:off x="3301620" y="2959628"/>
            <a:ext cx="3748142" cy="307777"/>
          </a:xfrm>
          <a:prstGeom prst="rect">
            <a:avLst/>
          </a:prstGeom>
          <a:noFill/>
        </p:spPr>
        <p:txBody>
          <a:bodyPr wrap="none" rtlCol="0">
            <a:spAutoFit/>
          </a:bodyPr>
          <a:lstStyle/>
          <a:p>
            <a:r>
              <a:rPr lang="it-IT" dirty="0"/>
              <a:t>SRH06 - SERVIZI BACK OFFICE PER AKIS</a:t>
            </a:r>
          </a:p>
        </p:txBody>
      </p:sp>
      <p:sp>
        <p:nvSpPr>
          <p:cNvPr id="19" name="Parentesi graffa aperta 18"/>
          <p:cNvSpPr/>
          <p:nvPr/>
        </p:nvSpPr>
        <p:spPr>
          <a:xfrm rot="5400000">
            <a:off x="4178628" y="-1139688"/>
            <a:ext cx="533421" cy="5388063"/>
          </a:xfrm>
          <a:prstGeom prst="leftBrace">
            <a:avLst>
              <a:gd name="adj1" fmla="val 8333"/>
              <a:gd name="adj2" fmla="val 51244"/>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901193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9000" b="-9000"/>
          </a:stretch>
        </a:blipFill>
        <a:effectLst/>
      </p:bgPr>
    </p:bg>
    <p:spTree>
      <p:nvGrpSpPr>
        <p:cNvPr id="1" name=""/>
        <p:cNvGrpSpPr/>
        <p:nvPr/>
      </p:nvGrpSpPr>
      <p:grpSpPr>
        <a:xfrm>
          <a:off x="0" y="0"/>
          <a:ext cx="0" cy="0"/>
          <a:chOff x="0" y="0"/>
          <a:chExt cx="0" cy="0"/>
        </a:xfrm>
      </p:grpSpPr>
      <p:sp>
        <p:nvSpPr>
          <p:cNvPr id="4" name="Segnaposto testo 3"/>
          <p:cNvSpPr>
            <a:spLocks noGrp="1"/>
          </p:cNvSpPr>
          <p:nvPr>
            <p:ph type="body" idx="1"/>
          </p:nvPr>
        </p:nvSpPr>
        <p:spPr>
          <a:xfrm>
            <a:off x="311700" y="2477488"/>
            <a:ext cx="5998800" cy="1189352"/>
          </a:xfrm>
        </p:spPr>
        <p:txBody>
          <a:bodyPr>
            <a:normAutofit/>
          </a:bodyPr>
          <a:lstStyle/>
          <a:p>
            <a:pPr>
              <a:lnSpc>
                <a:spcPct val="170000"/>
              </a:lnSpc>
            </a:pPr>
            <a:r>
              <a:rPr lang="it-IT" sz="1400" b="1" dirty="0" smtClean="0"/>
              <a:t>Andrea Albanesi – Regione Marche</a:t>
            </a:r>
            <a:endParaRPr lang="it-IT" sz="1400" b="1" dirty="0"/>
          </a:p>
          <a:p>
            <a:pPr>
              <a:lnSpc>
                <a:spcPct val="170000"/>
              </a:lnSpc>
            </a:pPr>
            <a:r>
              <a:rPr lang="it-IT" sz="1400" dirty="0"/>
              <a:t>andrea.albanesi@regione.marche.it – tel. 0718063811</a:t>
            </a:r>
          </a:p>
        </p:txBody>
      </p:sp>
      <p:sp>
        <p:nvSpPr>
          <p:cNvPr id="5" name="CasellaDiTesto 4"/>
          <p:cNvSpPr txBox="1"/>
          <p:nvPr/>
        </p:nvSpPr>
        <p:spPr>
          <a:xfrm>
            <a:off x="2751390" y="1355828"/>
            <a:ext cx="3641220" cy="461665"/>
          </a:xfrm>
          <a:prstGeom prst="rect">
            <a:avLst/>
          </a:prstGeom>
          <a:noFill/>
        </p:spPr>
        <p:txBody>
          <a:bodyPr wrap="square" rtlCol="0">
            <a:spAutoFit/>
          </a:bodyPr>
          <a:lstStyle/>
          <a:p>
            <a:r>
              <a:rPr lang="it-IT" sz="2400" b="1" i="1" dirty="0">
                <a:solidFill>
                  <a:srgbClr val="663300"/>
                </a:solidFill>
              </a:rPr>
              <a:t>Grazie per l’attenzione!</a:t>
            </a:r>
          </a:p>
        </p:txBody>
      </p:sp>
      <p:pic>
        <p:nvPicPr>
          <p:cNvPr id="2" name="Immagine 1">
            <a:extLst>
              <a:ext uri="{FF2B5EF4-FFF2-40B4-BE49-F238E27FC236}">
                <a16:creationId xmlns:a16="http://schemas.microsoft.com/office/drawing/2014/main" id="{BC86AA97-E5AD-9164-AF03-24095584ABD0}"/>
              </a:ext>
            </a:extLst>
          </p:cNvPr>
          <p:cNvPicPr>
            <a:picLocks noChangeAspect="1"/>
          </p:cNvPicPr>
          <p:nvPr/>
        </p:nvPicPr>
        <p:blipFill rotWithShape="1">
          <a:blip r:embed="rId3"/>
          <a:srcRect t="15756"/>
          <a:stretch/>
        </p:blipFill>
        <p:spPr>
          <a:xfrm>
            <a:off x="0" y="4490224"/>
            <a:ext cx="9144000" cy="728547"/>
          </a:xfrm>
          <a:prstGeom prst="rect">
            <a:avLst/>
          </a:prstGeom>
        </p:spPr>
      </p:pic>
    </p:spTree>
    <p:extLst>
      <p:ext uri="{BB962C8B-B14F-4D97-AF65-F5344CB8AC3E}">
        <p14:creationId xmlns:p14="http://schemas.microsoft.com/office/powerpoint/2010/main" val="4110062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Titolo 1"/>
          <p:cNvSpPr>
            <a:spLocks noGrp="1"/>
          </p:cNvSpPr>
          <p:nvPr>
            <p:ph type="title"/>
          </p:nvPr>
        </p:nvSpPr>
        <p:spPr>
          <a:xfrm>
            <a:off x="311700" y="344432"/>
            <a:ext cx="8520600" cy="572700"/>
          </a:xfrm>
        </p:spPr>
        <p:txBody>
          <a:bodyPr>
            <a:normAutofit fontScale="90000"/>
          </a:bodyPr>
          <a:lstStyle/>
          <a:p>
            <a:pPr algn="ctr"/>
            <a:r>
              <a:rPr lang="it-IT" dirty="0" smtClean="0"/>
              <a:t>La misura 16.1 e la vecchia programmazione 2014/2022</a:t>
            </a:r>
            <a:endParaRPr lang="it-IT" dirty="0"/>
          </a:p>
        </p:txBody>
      </p:sp>
      <p:sp>
        <p:nvSpPr>
          <p:cNvPr id="4" name="Rettangolo 3"/>
          <p:cNvSpPr/>
          <p:nvPr/>
        </p:nvSpPr>
        <p:spPr>
          <a:xfrm>
            <a:off x="0" y="0"/>
            <a:ext cx="9144000" cy="24384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6FAF9B0-1028-68C3-2BA9-ED8C4F15E126}"/>
              </a:ext>
            </a:extLst>
          </p:cNvPr>
          <p:cNvPicPr>
            <a:picLocks noChangeAspect="1"/>
          </p:cNvPicPr>
          <p:nvPr/>
        </p:nvPicPr>
        <p:blipFill>
          <a:blip r:embed="rId3"/>
          <a:stretch>
            <a:fillRect/>
          </a:stretch>
        </p:blipFill>
        <p:spPr>
          <a:xfrm>
            <a:off x="1501697" y="4568875"/>
            <a:ext cx="6029093" cy="57601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88" y="1017725"/>
            <a:ext cx="8037095" cy="35511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Titolo 1"/>
          <p:cNvSpPr>
            <a:spLocks noGrp="1"/>
          </p:cNvSpPr>
          <p:nvPr>
            <p:ph type="title"/>
          </p:nvPr>
        </p:nvSpPr>
        <p:spPr>
          <a:xfrm>
            <a:off x="255943" y="300646"/>
            <a:ext cx="8520600" cy="572700"/>
          </a:xfrm>
        </p:spPr>
        <p:txBody>
          <a:bodyPr>
            <a:normAutofit fontScale="90000"/>
          </a:bodyPr>
          <a:lstStyle/>
          <a:p>
            <a:pPr algn="ctr"/>
            <a:r>
              <a:rPr lang="it-IT" dirty="0" smtClean="0"/>
              <a:t>La misura 16.1 e la vecchia programmazione 2014/2022</a:t>
            </a:r>
            <a:endParaRPr lang="it-IT" dirty="0"/>
          </a:p>
        </p:txBody>
      </p:sp>
      <p:sp>
        <p:nvSpPr>
          <p:cNvPr id="4" name="Rettangolo 3"/>
          <p:cNvSpPr/>
          <p:nvPr/>
        </p:nvSpPr>
        <p:spPr>
          <a:xfrm>
            <a:off x="0" y="0"/>
            <a:ext cx="9144000" cy="24384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6FAF9B0-1028-68C3-2BA9-ED8C4F15E126}"/>
              </a:ext>
            </a:extLst>
          </p:cNvPr>
          <p:cNvPicPr>
            <a:picLocks noChangeAspect="1"/>
          </p:cNvPicPr>
          <p:nvPr/>
        </p:nvPicPr>
        <p:blipFill>
          <a:blip r:embed="rId3"/>
          <a:stretch>
            <a:fillRect/>
          </a:stretch>
        </p:blipFill>
        <p:spPr>
          <a:xfrm>
            <a:off x="1501697" y="4568875"/>
            <a:ext cx="6029093" cy="576010"/>
          </a:xfrm>
          <a:prstGeom prst="rect">
            <a:avLst/>
          </a:prstGeom>
        </p:spPr>
      </p:pic>
      <p:sp>
        <p:nvSpPr>
          <p:cNvPr id="3" name="CasellaDiTesto 2"/>
          <p:cNvSpPr txBox="1"/>
          <p:nvPr/>
        </p:nvSpPr>
        <p:spPr>
          <a:xfrm>
            <a:off x="618767" y="1051904"/>
            <a:ext cx="7817089" cy="2585323"/>
          </a:xfrm>
          <a:prstGeom prst="rect">
            <a:avLst/>
          </a:prstGeom>
          <a:noFill/>
        </p:spPr>
        <p:txBody>
          <a:bodyPr wrap="square" rtlCol="0">
            <a:spAutoFit/>
          </a:bodyPr>
          <a:lstStyle/>
          <a:p>
            <a:pPr marL="285750" indent="-285750">
              <a:buFont typeface="Arial" panose="020B0604020202020204" pitchFamily="34" charset="0"/>
              <a:buChar char="•"/>
            </a:pPr>
            <a:r>
              <a:rPr lang="it-IT" sz="1800" dirty="0"/>
              <a:t>Università Politecnica delle Marche </a:t>
            </a:r>
            <a:r>
              <a:rPr lang="it-IT" sz="1800" dirty="0" smtClean="0"/>
              <a:t>– Ancona	35</a:t>
            </a:r>
          </a:p>
          <a:p>
            <a:pPr marL="285750" indent="-285750">
              <a:buFont typeface="Arial" panose="020B0604020202020204" pitchFamily="34" charset="0"/>
              <a:buChar char="•"/>
            </a:pPr>
            <a:endParaRPr lang="it-IT" sz="1800" dirty="0" smtClean="0"/>
          </a:p>
          <a:p>
            <a:pPr marL="285750" indent="-285750">
              <a:buFont typeface="Arial" panose="020B0604020202020204" pitchFamily="34" charset="0"/>
              <a:buChar char="•"/>
            </a:pPr>
            <a:r>
              <a:rPr lang="it-IT" sz="1800" dirty="0"/>
              <a:t>Università degli studi di </a:t>
            </a:r>
            <a:r>
              <a:rPr lang="it-IT" sz="1800" dirty="0" smtClean="0"/>
              <a:t>Camerino		12</a:t>
            </a:r>
          </a:p>
          <a:p>
            <a:pPr marL="285750" indent="-285750">
              <a:buFont typeface="Arial" panose="020B0604020202020204" pitchFamily="34" charset="0"/>
              <a:buChar char="•"/>
            </a:pPr>
            <a:endParaRPr lang="it-IT" sz="1800" dirty="0" smtClean="0"/>
          </a:p>
          <a:p>
            <a:pPr marL="285750" indent="-285750">
              <a:buFont typeface="Arial" panose="020B0604020202020204" pitchFamily="34" charset="0"/>
              <a:buChar char="•"/>
            </a:pPr>
            <a:r>
              <a:rPr lang="it-IT" sz="1800" dirty="0"/>
              <a:t>Università degli studi "Carlo Bo" di </a:t>
            </a:r>
            <a:r>
              <a:rPr lang="it-IT" sz="1800" dirty="0" smtClean="0"/>
              <a:t>Urbino		3</a:t>
            </a:r>
          </a:p>
          <a:p>
            <a:pPr marL="285750" indent="-285750">
              <a:buFont typeface="Arial" panose="020B0604020202020204" pitchFamily="34" charset="0"/>
              <a:buChar char="•"/>
            </a:pPr>
            <a:endParaRPr lang="it-IT" sz="1800" dirty="0" smtClean="0"/>
          </a:p>
          <a:p>
            <a:pPr marL="285750" indent="-285750">
              <a:buFont typeface="Arial" panose="020B0604020202020204" pitchFamily="34" charset="0"/>
              <a:buChar char="•"/>
            </a:pPr>
            <a:r>
              <a:rPr lang="it-IT" sz="1800" dirty="0"/>
              <a:t>Università degli studi di </a:t>
            </a:r>
            <a:r>
              <a:rPr lang="it-IT" sz="1800" dirty="0" smtClean="0"/>
              <a:t>Macerata			2</a:t>
            </a:r>
          </a:p>
          <a:p>
            <a:endParaRPr lang="it-IT" sz="1800" dirty="0" smtClean="0"/>
          </a:p>
          <a:p>
            <a:pPr marL="285750" indent="-285750">
              <a:buFont typeface="Arial" panose="020B0604020202020204" pitchFamily="34" charset="0"/>
              <a:buChar char="•"/>
            </a:pPr>
            <a:r>
              <a:rPr lang="it-IT" sz="1800" dirty="0" smtClean="0"/>
              <a:t>Università fuori regione				6</a:t>
            </a:r>
          </a:p>
        </p:txBody>
      </p:sp>
    </p:spTree>
    <p:extLst>
      <p:ext uri="{BB962C8B-B14F-4D97-AF65-F5344CB8AC3E}">
        <p14:creationId xmlns:p14="http://schemas.microsoft.com/office/powerpoint/2010/main" val="1888209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Titolo 1"/>
          <p:cNvSpPr>
            <a:spLocks noGrp="1"/>
          </p:cNvSpPr>
          <p:nvPr>
            <p:ph type="title"/>
          </p:nvPr>
        </p:nvSpPr>
        <p:spPr>
          <a:xfrm>
            <a:off x="349406" y="321074"/>
            <a:ext cx="8520600" cy="572700"/>
          </a:xfrm>
        </p:spPr>
        <p:txBody>
          <a:bodyPr>
            <a:normAutofit fontScale="90000"/>
          </a:bodyPr>
          <a:lstStyle/>
          <a:p>
            <a:pPr algn="ctr"/>
            <a:r>
              <a:rPr lang="it-IT" dirty="0" smtClean="0"/>
              <a:t>La misura 16.1 e la vecchia programmazione 2014/2022</a:t>
            </a:r>
            <a:endParaRPr lang="it-IT" dirty="0"/>
          </a:p>
        </p:txBody>
      </p:sp>
      <p:sp>
        <p:nvSpPr>
          <p:cNvPr id="4" name="Rettangolo 3"/>
          <p:cNvSpPr/>
          <p:nvPr/>
        </p:nvSpPr>
        <p:spPr>
          <a:xfrm>
            <a:off x="0" y="0"/>
            <a:ext cx="9144000" cy="24384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6FAF9B0-1028-68C3-2BA9-ED8C4F15E126}"/>
              </a:ext>
            </a:extLst>
          </p:cNvPr>
          <p:cNvPicPr>
            <a:picLocks noChangeAspect="1"/>
          </p:cNvPicPr>
          <p:nvPr/>
        </p:nvPicPr>
        <p:blipFill>
          <a:blip r:embed="rId3"/>
          <a:stretch>
            <a:fillRect/>
          </a:stretch>
        </p:blipFill>
        <p:spPr>
          <a:xfrm>
            <a:off x="1501697" y="4568875"/>
            <a:ext cx="6029093" cy="57601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99" y="893774"/>
            <a:ext cx="8284815" cy="3715455"/>
          </a:xfrm>
          <a:prstGeom prst="rect">
            <a:avLst/>
          </a:prstGeom>
        </p:spPr>
      </p:pic>
    </p:spTree>
    <p:extLst>
      <p:ext uri="{BB962C8B-B14F-4D97-AF65-F5344CB8AC3E}">
        <p14:creationId xmlns:p14="http://schemas.microsoft.com/office/powerpoint/2010/main" val="3437575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Titolo 1"/>
          <p:cNvSpPr>
            <a:spLocks noGrp="1"/>
          </p:cNvSpPr>
          <p:nvPr>
            <p:ph type="title"/>
          </p:nvPr>
        </p:nvSpPr>
        <p:spPr>
          <a:xfrm>
            <a:off x="311700" y="293545"/>
            <a:ext cx="8520600" cy="572700"/>
          </a:xfrm>
        </p:spPr>
        <p:txBody>
          <a:bodyPr>
            <a:normAutofit fontScale="90000"/>
          </a:bodyPr>
          <a:lstStyle/>
          <a:p>
            <a:pPr algn="ctr"/>
            <a:r>
              <a:rPr lang="it-IT" dirty="0" smtClean="0"/>
              <a:t>La misura 16.1 e la vecchia programmazione 2014/2022</a:t>
            </a:r>
            <a:endParaRPr lang="it-IT" dirty="0"/>
          </a:p>
        </p:txBody>
      </p:sp>
      <p:sp>
        <p:nvSpPr>
          <p:cNvPr id="4" name="Rettangolo 3"/>
          <p:cNvSpPr/>
          <p:nvPr/>
        </p:nvSpPr>
        <p:spPr>
          <a:xfrm>
            <a:off x="0" y="0"/>
            <a:ext cx="9144000" cy="24384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6FAF9B0-1028-68C3-2BA9-ED8C4F15E126}"/>
              </a:ext>
            </a:extLst>
          </p:cNvPr>
          <p:cNvPicPr>
            <a:picLocks noChangeAspect="1"/>
          </p:cNvPicPr>
          <p:nvPr/>
        </p:nvPicPr>
        <p:blipFill>
          <a:blip r:embed="rId3"/>
          <a:stretch>
            <a:fillRect/>
          </a:stretch>
        </p:blipFill>
        <p:spPr>
          <a:xfrm>
            <a:off x="1501697" y="4568875"/>
            <a:ext cx="6029093" cy="57601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41" y="1086280"/>
            <a:ext cx="8064595" cy="3482595"/>
          </a:xfrm>
          <a:prstGeom prst="rect">
            <a:avLst/>
          </a:prstGeom>
        </p:spPr>
      </p:pic>
      <p:sp>
        <p:nvSpPr>
          <p:cNvPr id="8" name="Freccia in giù 7"/>
          <p:cNvSpPr/>
          <p:nvPr/>
        </p:nvSpPr>
        <p:spPr>
          <a:xfrm rot="4266788">
            <a:off x="7749227" y="1491643"/>
            <a:ext cx="639392" cy="5775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5624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Titolo 1"/>
          <p:cNvSpPr>
            <a:spLocks noGrp="1"/>
          </p:cNvSpPr>
          <p:nvPr>
            <p:ph type="title"/>
          </p:nvPr>
        </p:nvSpPr>
        <p:spPr>
          <a:xfrm>
            <a:off x="311700" y="293545"/>
            <a:ext cx="8520600" cy="572700"/>
          </a:xfrm>
        </p:spPr>
        <p:txBody>
          <a:bodyPr>
            <a:normAutofit fontScale="90000"/>
          </a:bodyPr>
          <a:lstStyle/>
          <a:p>
            <a:pPr algn="ctr"/>
            <a:r>
              <a:rPr lang="it-IT" dirty="0" smtClean="0"/>
              <a:t>La misura 16.1 e la vecchia programmazione 2014/2022</a:t>
            </a:r>
            <a:endParaRPr lang="it-IT" dirty="0"/>
          </a:p>
        </p:txBody>
      </p:sp>
      <p:sp>
        <p:nvSpPr>
          <p:cNvPr id="4" name="Rettangolo 3"/>
          <p:cNvSpPr/>
          <p:nvPr/>
        </p:nvSpPr>
        <p:spPr>
          <a:xfrm>
            <a:off x="0" y="0"/>
            <a:ext cx="9144000" cy="24384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6FAF9B0-1028-68C3-2BA9-ED8C4F15E126}"/>
              </a:ext>
            </a:extLst>
          </p:cNvPr>
          <p:cNvPicPr>
            <a:picLocks noChangeAspect="1"/>
          </p:cNvPicPr>
          <p:nvPr/>
        </p:nvPicPr>
        <p:blipFill>
          <a:blip r:embed="rId3"/>
          <a:stretch>
            <a:fillRect/>
          </a:stretch>
        </p:blipFill>
        <p:spPr>
          <a:xfrm>
            <a:off x="1501697" y="4568875"/>
            <a:ext cx="6029093" cy="576010"/>
          </a:xfrm>
          <a:prstGeom prst="rect">
            <a:avLst/>
          </a:prstGeom>
        </p:spPr>
      </p:pic>
      <p:sp>
        <p:nvSpPr>
          <p:cNvPr id="3" name="CasellaDiTesto 2"/>
          <p:cNvSpPr txBox="1"/>
          <p:nvPr/>
        </p:nvSpPr>
        <p:spPr>
          <a:xfrm>
            <a:off x="701269" y="915950"/>
            <a:ext cx="7308325" cy="461665"/>
          </a:xfrm>
          <a:prstGeom prst="rect">
            <a:avLst/>
          </a:prstGeom>
          <a:noFill/>
        </p:spPr>
        <p:txBody>
          <a:bodyPr wrap="square" rtlCol="0">
            <a:spAutoFit/>
          </a:bodyPr>
          <a:lstStyle/>
          <a:p>
            <a:pPr algn="ctr"/>
            <a:r>
              <a:rPr lang="it-IT" sz="2400" b="1" dirty="0"/>
              <a:t>c</a:t>
            </a:r>
            <a:r>
              <a:rPr lang="it-IT" sz="2400" b="1" dirty="0" smtClean="0"/>
              <a:t>riticità</a:t>
            </a:r>
            <a:endParaRPr lang="it-IT" sz="2400" b="1" dirty="0"/>
          </a:p>
        </p:txBody>
      </p:sp>
      <p:cxnSp>
        <p:nvCxnSpPr>
          <p:cNvPr id="9" name="Connettore 2 8"/>
          <p:cNvCxnSpPr/>
          <p:nvPr/>
        </p:nvCxnSpPr>
        <p:spPr>
          <a:xfrm>
            <a:off x="811272" y="2535097"/>
            <a:ext cx="7432078" cy="10331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CasellaDiTesto 9"/>
          <p:cNvSpPr txBox="1"/>
          <p:nvPr/>
        </p:nvSpPr>
        <p:spPr>
          <a:xfrm rot="423061">
            <a:off x="2537815" y="2676938"/>
            <a:ext cx="4342593" cy="369332"/>
          </a:xfrm>
          <a:prstGeom prst="rect">
            <a:avLst/>
          </a:prstGeom>
          <a:noFill/>
        </p:spPr>
        <p:txBody>
          <a:bodyPr wrap="square" rtlCol="0">
            <a:spAutoFit/>
          </a:bodyPr>
          <a:lstStyle/>
          <a:p>
            <a:r>
              <a:rPr lang="it-IT" sz="1800" dirty="0"/>
              <a:t>d</a:t>
            </a:r>
            <a:r>
              <a:rPr lang="it-IT" sz="1800" dirty="0" smtClean="0"/>
              <a:t>iminuzione della qualità progettuale</a:t>
            </a:r>
            <a:endParaRPr lang="it-IT" sz="1800" dirty="0"/>
          </a:p>
        </p:txBody>
      </p:sp>
      <p:sp>
        <p:nvSpPr>
          <p:cNvPr id="11" name="CasellaDiTesto 10"/>
          <p:cNvSpPr txBox="1"/>
          <p:nvPr/>
        </p:nvSpPr>
        <p:spPr>
          <a:xfrm rot="433198">
            <a:off x="576973" y="3142130"/>
            <a:ext cx="7728797" cy="338554"/>
          </a:xfrm>
          <a:prstGeom prst="rect">
            <a:avLst/>
          </a:prstGeom>
          <a:noFill/>
        </p:spPr>
        <p:txBody>
          <a:bodyPr wrap="square" rtlCol="0">
            <a:spAutoFit/>
          </a:bodyPr>
          <a:lstStyle/>
          <a:p>
            <a:r>
              <a:rPr lang="it-IT" sz="1600" dirty="0"/>
              <a:t>p</a:t>
            </a:r>
            <a:r>
              <a:rPr lang="it-IT" sz="1600" dirty="0" smtClean="0"/>
              <a:t>rimo bando                                 secondo bando                                  terzo bando</a:t>
            </a:r>
            <a:endParaRPr lang="it-IT" sz="1600" dirty="0"/>
          </a:p>
        </p:txBody>
      </p:sp>
    </p:spTree>
    <p:extLst>
      <p:ext uri="{BB962C8B-B14F-4D97-AF65-F5344CB8AC3E}">
        <p14:creationId xmlns:p14="http://schemas.microsoft.com/office/powerpoint/2010/main" val="2705177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Rettangolo 3"/>
          <p:cNvSpPr/>
          <p:nvPr/>
        </p:nvSpPr>
        <p:spPr>
          <a:xfrm>
            <a:off x="0" y="0"/>
            <a:ext cx="9144000" cy="24384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6FAF9B0-1028-68C3-2BA9-ED8C4F15E126}"/>
              </a:ext>
            </a:extLst>
          </p:cNvPr>
          <p:cNvPicPr>
            <a:picLocks noChangeAspect="1"/>
          </p:cNvPicPr>
          <p:nvPr/>
        </p:nvPicPr>
        <p:blipFill>
          <a:blip r:embed="rId3"/>
          <a:stretch>
            <a:fillRect/>
          </a:stretch>
        </p:blipFill>
        <p:spPr>
          <a:xfrm>
            <a:off x="1501697" y="4568875"/>
            <a:ext cx="6029093" cy="576010"/>
          </a:xfrm>
          <a:prstGeom prst="rect">
            <a:avLst/>
          </a:prstGeom>
        </p:spPr>
      </p:pic>
      <p:sp>
        <p:nvSpPr>
          <p:cNvPr id="7" name="Titolo 6"/>
          <p:cNvSpPr>
            <a:spLocks noGrp="1"/>
          </p:cNvSpPr>
          <p:nvPr>
            <p:ph type="title"/>
          </p:nvPr>
        </p:nvSpPr>
        <p:spPr/>
        <p:txBody>
          <a:bodyPr>
            <a:normAutofit fontScale="90000"/>
          </a:bodyPr>
          <a:lstStyle/>
          <a:p>
            <a:pPr algn="ctr"/>
            <a:r>
              <a:rPr lang="it-IT" dirty="0" smtClean="0"/>
              <a:t>Reg. UE 2115/21 del parlamento Europeo e del Consiglio</a:t>
            </a:r>
            <a:endParaRPr lang="it-IT" dirty="0"/>
          </a:p>
        </p:txBody>
      </p:sp>
      <p:sp>
        <p:nvSpPr>
          <p:cNvPr id="8" name="CasellaDiTesto 7"/>
          <p:cNvSpPr txBox="1"/>
          <p:nvPr/>
        </p:nvSpPr>
        <p:spPr>
          <a:xfrm>
            <a:off x="536265" y="1148156"/>
            <a:ext cx="8078346" cy="2862322"/>
          </a:xfrm>
          <a:prstGeom prst="rect">
            <a:avLst/>
          </a:prstGeom>
          <a:noFill/>
        </p:spPr>
        <p:txBody>
          <a:bodyPr wrap="square" rtlCol="0">
            <a:spAutoFit/>
          </a:bodyPr>
          <a:lstStyle/>
          <a:p>
            <a:pPr algn="ctr"/>
            <a:r>
              <a:rPr lang="it-IT" sz="1800" dirty="0" smtClean="0"/>
              <a:t>Art. 6 – secondo comma:</a:t>
            </a:r>
          </a:p>
          <a:p>
            <a:endParaRPr lang="it-IT" sz="1800" dirty="0"/>
          </a:p>
          <a:p>
            <a:endParaRPr lang="it-IT" sz="1800" dirty="0"/>
          </a:p>
          <a:p>
            <a:endParaRPr lang="it-IT" sz="1800" dirty="0"/>
          </a:p>
          <a:p>
            <a:pPr algn="just"/>
            <a:r>
              <a:rPr lang="it-IT" sz="1800" dirty="0"/>
              <a:t>Gli obiettivi di cui al paragrafo 1 sono integrati dall’obiettivo trasversale di ammodernamento dell’agricoltura e delle zone rurali e sono interconnessi con lo stesso, promuovendo e condividendo conoscenze, innovazione e digitalizzazione nell’agricoltura e nelle zone rurali e incoraggiandone l’utilizzo da parte degli agricoltori, attraverso un migliore accesso alla ricerca, all’innovazione, allo scambio di conoscenze e alla formazione.</a:t>
            </a:r>
          </a:p>
        </p:txBody>
      </p:sp>
    </p:spTree>
    <p:extLst>
      <p:ext uri="{BB962C8B-B14F-4D97-AF65-F5344CB8AC3E}">
        <p14:creationId xmlns:p14="http://schemas.microsoft.com/office/powerpoint/2010/main" val="2282581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Rettangolo 3"/>
          <p:cNvSpPr/>
          <p:nvPr/>
        </p:nvSpPr>
        <p:spPr>
          <a:xfrm>
            <a:off x="0" y="0"/>
            <a:ext cx="9144000" cy="24384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6FAF9B0-1028-68C3-2BA9-ED8C4F15E126}"/>
              </a:ext>
            </a:extLst>
          </p:cNvPr>
          <p:cNvPicPr>
            <a:picLocks noChangeAspect="1"/>
          </p:cNvPicPr>
          <p:nvPr/>
        </p:nvPicPr>
        <p:blipFill>
          <a:blip r:embed="rId3"/>
          <a:stretch>
            <a:fillRect/>
          </a:stretch>
        </p:blipFill>
        <p:spPr>
          <a:xfrm>
            <a:off x="1501697" y="4568875"/>
            <a:ext cx="6029093" cy="576010"/>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428" y="909845"/>
            <a:ext cx="7057143" cy="3323809"/>
          </a:xfrm>
          <a:prstGeom prst="rect">
            <a:avLst/>
          </a:prstGeom>
        </p:spPr>
      </p:pic>
      <p:sp>
        <p:nvSpPr>
          <p:cNvPr id="12" name="CasellaDiTesto 11"/>
          <p:cNvSpPr txBox="1"/>
          <p:nvPr/>
        </p:nvSpPr>
        <p:spPr>
          <a:xfrm>
            <a:off x="706181" y="540513"/>
            <a:ext cx="7620123" cy="369332"/>
          </a:xfrm>
          <a:prstGeom prst="rect">
            <a:avLst/>
          </a:prstGeom>
          <a:noFill/>
        </p:spPr>
        <p:txBody>
          <a:bodyPr wrap="square" rtlCol="0">
            <a:spAutoFit/>
          </a:bodyPr>
          <a:lstStyle/>
          <a:p>
            <a:pPr algn="ctr"/>
            <a:r>
              <a:rPr lang="it-IT" sz="1800" dirty="0" smtClean="0"/>
              <a:t>Interventi di sviluppo rurale</a:t>
            </a:r>
            <a:endParaRPr lang="it-IT" sz="1800" dirty="0"/>
          </a:p>
        </p:txBody>
      </p:sp>
      <p:sp>
        <p:nvSpPr>
          <p:cNvPr id="13" name="Freccia a destra 12"/>
          <p:cNvSpPr/>
          <p:nvPr/>
        </p:nvSpPr>
        <p:spPr>
          <a:xfrm rot="10800000">
            <a:off x="4379359" y="3303302"/>
            <a:ext cx="1787273" cy="361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10800000">
            <a:off x="5213488" y="3694420"/>
            <a:ext cx="953145" cy="361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6112255" y="2968437"/>
            <a:ext cx="2727702" cy="1600438"/>
          </a:xfrm>
          <a:prstGeom prst="rect">
            <a:avLst/>
          </a:prstGeom>
          <a:noFill/>
        </p:spPr>
        <p:txBody>
          <a:bodyPr wrap="square" rtlCol="0">
            <a:spAutoFit/>
          </a:bodyPr>
          <a:lstStyle/>
          <a:p>
            <a:pPr algn="ctr"/>
            <a:r>
              <a:rPr lang="it-IT" sz="1800" b="1" dirty="0" smtClean="0"/>
              <a:t>AKIS</a:t>
            </a:r>
            <a:r>
              <a:rPr lang="it-IT" sz="1600" dirty="0" smtClean="0"/>
              <a:t>  </a:t>
            </a:r>
            <a:r>
              <a:rPr lang="en-US" sz="1600" dirty="0"/>
              <a:t>(Agricultural Knowledge and Innovation System</a:t>
            </a:r>
            <a:r>
              <a:rPr lang="en-US" sz="1600" dirty="0" smtClean="0"/>
              <a:t>)</a:t>
            </a:r>
          </a:p>
          <a:p>
            <a:pPr algn="ctr"/>
            <a:r>
              <a:rPr lang="it-IT" sz="1600" b="1" dirty="0" smtClean="0"/>
              <a:t>Sistema </a:t>
            </a:r>
            <a:r>
              <a:rPr lang="it-IT" sz="1600" b="1" dirty="0"/>
              <a:t>della conoscenza e innovazione in agricoltura</a:t>
            </a:r>
            <a:endParaRPr lang="en-US" sz="1600" b="1" dirty="0"/>
          </a:p>
        </p:txBody>
      </p:sp>
    </p:spTree>
    <p:extLst>
      <p:ext uri="{BB962C8B-B14F-4D97-AF65-F5344CB8AC3E}">
        <p14:creationId xmlns:p14="http://schemas.microsoft.com/office/powerpoint/2010/main" val="118592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Rettangolo 3"/>
          <p:cNvSpPr/>
          <p:nvPr/>
        </p:nvSpPr>
        <p:spPr>
          <a:xfrm>
            <a:off x="0" y="0"/>
            <a:ext cx="9144000" cy="24384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6FAF9B0-1028-68C3-2BA9-ED8C4F15E126}"/>
              </a:ext>
            </a:extLst>
          </p:cNvPr>
          <p:cNvPicPr>
            <a:picLocks noChangeAspect="1"/>
          </p:cNvPicPr>
          <p:nvPr/>
        </p:nvPicPr>
        <p:blipFill>
          <a:blip r:embed="rId3"/>
          <a:stretch>
            <a:fillRect/>
          </a:stretch>
        </p:blipFill>
        <p:spPr>
          <a:xfrm>
            <a:off x="1501697" y="4568875"/>
            <a:ext cx="6029093" cy="576010"/>
          </a:xfrm>
          <a:prstGeom prst="rect">
            <a:avLst/>
          </a:prstGeom>
        </p:spPr>
      </p:pic>
      <p:sp>
        <p:nvSpPr>
          <p:cNvPr id="12" name="CasellaDiTesto 11"/>
          <p:cNvSpPr txBox="1"/>
          <p:nvPr/>
        </p:nvSpPr>
        <p:spPr>
          <a:xfrm>
            <a:off x="706181" y="540513"/>
            <a:ext cx="7620123" cy="369332"/>
          </a:xfrm>
          <a:prstGeom prst="rect">
            <a:avLst/>
          </a:prstGeom>
          <a:noFill/>
        </p:spPr>
        <p:txBody>
          <a:bodyPr wrap="square" rtlCol="0">
            <a:spAutoFit/>
          </a:bodyPr>
          <a:lstStyle/>
          <a:p>
            <a:pPr algn="ctr"/>
            <a:r>
              <a:rPr lang="it-IT" sz="1800" dirty="0" smtClean="0"/>
              <a:t>Interventi di sviluppo rurale</a:t>
            </a:r>
            <a:endParaRPr lang="it-IT" sz="1800" dirty="0"/>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644" y="909844"/>
            <a:ext cx="6873498" cy="3659031"/>
          </a:xfrm>
          <a:prstGeom prst="rect">
            <a:avLst/>
          </a:prstGeom>
        </p:spPr>
      </p:pic>
      <p:sp>
        <p:nvSpPr>
          <p:cNvPr id="3" name="Freccia a destra 2"/>
          <p:cNvSpPr/>
          <p:nvPr/>
        </p:nvSpPr>
        <p:spPr>
          <a:xfrm rot="10800000">
            <a:off x="6050701" y="1410802"/>
            <a:ext cx="830946" cy="31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rot="10800000">
            <a:off x="6050701" y="3429000"/>
            <a:ext cx="830946" cy="326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rot="10800000">
            <a:off x="6050701" y="3755174"/>
            <a:ext cx="830946" cy="326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68803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992</Words>
  <Application>Microsoft Office PowerPoint</Application>
  <PresentationFormat>Presentazione su schermo (16:9)</PresentationFormat>
  <Paragraphs>69</Paragraphs>
  <Slides>11</Slides>
  <Notes>10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11</vt:i4>
      </vt:variant>
    </vt:vector>
  </HeadingPairs>
  <TitlesOfParts>
    <vt:vector size="14" baseType="lpstr">
      <vt:lpstr>Arial</vt:lpstr>
      <vt:lpstr>Calibri</vt:lpstr>
      <vt:lpstr>Simple Light</vt:lpstr>
      <vt:lpstr>Presentazione standard di PowerPoint</vt:lpstr>
      <vt:lpstr>La misura 16.1 e la vecchia programmazione 2014/2022</vt:lpstr>
      <vt:lpstr>La misura 16.1 e la vecchia programmazione 2014/2022</vt:lpstr>
      <vt:lpstr>La misura 16.1 e la vecchia programmazione 2014/2022</vt:lpstr>
      <vt:lpstr>La misura 16.1 e la vecchia programmazione 2014/2022</vt:lpstr>
      <vt:lpstr>La misura 16.1 e la vecchia programmazione 2014/2022</vt:lpstr>
      <vt:lpstr>Reg. UE 2115/21 del parlamento Europeo e del Consiglio</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Mazzetta</dc:creator>
  <cp:lastModifiedBy>Albanesi</cp:lastModifiedBy>
  <cp:revision>41</cp:revision>
  <dcterms:modified xsi:type="dcterms:W3CDTF">2023-04-27T21:25:27Z</dcterms:modified>
</cp:coreProperties>
</file>