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1.xml" ContentType="application/vnd.openxmlformats-officedocument.themeOverr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2.xml" ContentType="application/vnd.openxmlformats-officedocument.themeOverr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3" r:id="rId1"/>
  </p:sldMasterIdLst>
  <p:notesMasterIdLst>
    <p:notesMasterId r:id="rId19"/>
  </p:notesMasterIdLst>
  <p:sldIdLst>
    <p:sldId id="399" r:id="rId2"/>
    <p:sldId id="400" r:id="rId3"/>
    <p:sldId id="286" r:id="rId4"/>
    <p:sldId id="394" r:id="rId5"/>
    <p:sldId id="396" r:id="rId6"/>
    <p:sldId id="389" r:id="rId7"/>
    <p:sldId id="390" r:id="rId8"/>
    <p:sldId id="388" r:id="rId9"/>
    <p:sldId id="391" r:id="rId10"/>
    <p:sldId id="398" r:id="rId11"/>
    <p:sldId id="284" r:id="rId12"/>
    <p:sldId id="402" r:id="rId13"/>
    <p:sldId id="397" r:id="rId14"/>
    <p:sldId id="308" r:id="rId15"/>
    <p:sldId id="392" r:id="rId16"/>
    <p:sldId id="401" r:id="rId17"/>
    <p:sldId id="387" r:id="rId1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99"/>
    <a:srgbClr val="FF9900"/>
    <a:srgbClr val="FFFFCC"/>
    <a:srgbClr val="99CCFF"/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ile medio 2 - Color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67" d="100"/>
          <a:sy n="67" d="100"/>
        </p:scale>
        <p:origin x="45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aleria\Downloads\VPM\VAGNONI\Vagnoni%202021\ParametriVegetativiProduttiviQualitativi2021%20Vagnoni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icol%20Marcellini\Desktop\VPM\RENZI\Renzi%202021\Renzi%20pesco,%20lunghezza%20germogli2021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icol%20Marcellini\Desktop\VPM\RENZI\Renzi%202021\Renzi%20pesco,%20lunghezza%20germogli2021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giamm\Downloads\Renzi%20pesco%20calibro-sovracc-peso-durezza-qualit%202021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giamm\Downloads\Renzi%20pesco%20calibro-sovracc-peso-durezza-qualit%202021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aleria\Downloads\VPM\VAGNONI\Vagnoni%202021\ParametriVegetativiProduttiviQualitativi2021%20Vagnoni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aleria\Downloads\VPM\VAGNONI\Vagnoni%202021\ParametriVegetativiProduttiviQualitativi2021%20Vagnoni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aleria\Downloads\VPM\VAGNONI\Vagnoni%202021\ParametriVegetativiProduttiviQualitativi2021%20Vagnoni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aleria\Downloads\VPM\VAGNONI\Vagnoni%202021\ParametriVegetativiProduttiviQualitativi2021%20Vagnoni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aleria\Downloads\VPM\VAGNONI\Vagnoni%202021\ParametriVegetativiProduttiviQualitativi2021%20Vagnoni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Microsoft_Excel_Worksheet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icol%20Marcellini\Desktop\VPM\RENZI\Renzi%202021\Renzi%20pesco,%20lunghezza%20germogli2021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b="1" dirty="0"/>
              <a:t>W60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Foglio5!$B$44</c:f>
              <c:strCache>
                <c:ptCount val="1"/>
                <c:pt idx="0">
                  <c:v>Pt1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Foglio5!$C$43:$M$43</c:f>
              <c:strCache>
                <c:ptCount val="11"/>
                <c:pt idx="0">
                  <c:v>17-giu</c:v>
                </c:pt>
                <c:pt idx="1">
                  <c:v>24-giu</c:v>
                </c:pt>
                <c:pt idx="2">
                  <c:v>01-lug</c:v>
                </c:pt>
                <c:pt idx="3">
                  <c:v>08-lug</c:v>
                </c:pt>
                <c:pt idx="4">
                  <c:v>15-lug</c:v>
                </c:pt>
                <c:pt idx="5">
                  <c:v>22-lug</c:v>
                </c:pt>
                <c:pt idx="6">
                  <c:v>29-lug</c:v>
                </c:pt>
                <c:pt idx="7">
                  <c:v>05-ago</c:v>
                </c:pt>
                <c:pt idx="8">
                  <c:v>12-ago</c:v>
                </c:pt>
                <c:pt idx="9">
                  <c:v>19-ago</c:v>
                </c:pt>
                <c:pt idx="10">
                  <c:v>26-ago</c:v>
                </c:pt>
              </c:strCache>
            </c:strRef>
          </c:cat>
          <c:val>
            <c:numRef>
              <c:f>Foglio5!$C$44:$M$44</c:f>
              <c:numCache>
                <c:formatCode>General</c:formatCode>
                <c:ptCount val="11"/>
                <c:pt idx="0">
                  <c:v>0</c:v>
                </c:pt>
                <c:pt idx="1">
                  <c:v>15.144841294257384</c:v>
                </c:pt>
                <c:pt idx="2">
                  <c:v>21.71680500454617</c:v>
                </c:pt>
                <c:pt idx="3">
                  <c:v>24.547146264702501</c:v>
                </c:pt>
                <c:pt idx="4">
                  <c:v>26.680736502338981</c:v>
                </c:pt>
                <c:pt idx="5">
                  <c:v>28.050475655722025</c:v>
                </c:pt>
                <c:pt idx="6">
                  <c:v>28.405775828033555</c:v>
                </c:pt>
                <c:pt idx="7">
                  <c:v>28.735202717373703</c:v>
                </c:pt>
                <c:pt idx="8">
                  <c:v>29.096274333239418</c:v>
                </c:pt>
                <c:pt idx="9">
                  <c:v>29.276250429005483</c:v>
                </c:pt>
                <c:pt idx="10">
                  <c:v>29.497647381819558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A1F-4F9A-9BF9-FD3208F0D8D4}"/>
            </c:ext>
          </c:extLst>
        </c:ser>
        <c:ser>
          <c:idx val="1"/>
          <c:order val="1"/>
          <c:tx>
            <c:strRef>
              <c:f>Foglio5!$B$45</c:f>
              <c:strCache>
                <c:ptCount val="1"/>
                <c:pt idx="0">
                  <c:v>Pt2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Foglio5!$C$43:$M$43</c:f>
              <c:strCache>
                <c:ptCount val="11"/>
                <c:pt idx="0">
                  <c:v>17-giu</c:v>
                </c:pt>
                <c:pt idx="1">
                  <c:v>24-giu</c:v>
                </c:pt>
                <c:pt idx="2">
                  <c:v>01-lug</c:v>
                </c:pt>
                <c:pt idx="3">
                  <c:v>08-lug</c:v>
                </c:pt>
                <c:pt idx="4">
                  <c:v>15-lug</c:v>
                </c:pt>
                <c:pt idx="5">
                  <c:v>22-lug</c:v>
                </c:pt>
                <c:pt idx="6">
                  <c:v>29-lug</c:v>
                </c:pt>
                <c:pt idx="7">
                  <c:v>05-ago</c:v>
                </c:pt>
                <c:pt idx="8">
                  <c:v>12-ago</c:v>
                </c:pt>
                <c:pt idx="9">
                  <c:v>19-ago</c:v>
                </c:pt>
                <c:pt idx="10">
                  <c:v>26-ago</c:v>
                </c:pt>
              </c:strCache>
            </c:strRef>
          </c:cat>
          <c:val>
            <c:numRef>
              <c:f>Foglio5!$C$45:$M$45</c:f>
              <c:numCache>
                <c:formatCode>General</c:formatCode>
                <c:ptCount val="11"/>
                <c:pt idx="0">
                  <c:v>0</c:v>
                </c:pt>
                <c:pt idx="1">
                  <c:v>6.8441730656929511</c:v>
                </c:pt>
                <c:pt idx="2">
                  <c:v>9.5859273476836329</c:v>
                </c:pt>
                <c:pt idx="3">
                  <c:v>44.739353539326387</c:v>
                </c:pt>
                <c:pt idx="4">
                  <c:v>55.621255091594882</c:v>
                </c:pt>
                <c:pt idx="5">
                  <c:v>56.577034749380466</c:v>
                </c:pt>
                <c:pt idx="6">
                  <c:v>57.09004382154481</c:v>
                </c:pt>
                <c:pt idx="7">
                  <c:v>57.661303559984454</c:v>
                </c:pt>
                <c:pt idx="8">
                  <c:v>58.046348751880714</c:v>
                </c:pt>
                <c:pt idx="9">
                  <c:v>58.259002308929439</c:v>
                </c:pt>
                <c:pt idx="10">
                  <c:v>58.52357158652103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A1F-4F9A-9BF9-FD3208F0D8D4}"/>
            </c:ext>
          </c:extLst>
        </c:ser>
        <c:ser>
          <c:idx val="2"/>
          <c:order val="2"/>
          <c:tx>
            <c:strRef>
              <c:f>Foglio5!$B$46</c:f>
              <c:strCache>
                <c:ptCount val="1"/>
                <c:pt idx="0">
                  <c:v>Pt3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Foglio5!$C$43:$M$43</c:f>
              <c:strCache>
                <c:ptCount val="11"/>
                <c:pt idx="0">
                  <c:v>17-giu</c:v>
                </c:pt>
                <c:pt idx="1">
                  <c:v>24-giu</c:v>
                </c:pt>
                <c:pt idx="2">
                  <c:v>01-lug</c:v>
                </c:pt>
                <c:pt idx="3">
                  <c:v>08-lug</c:v>
                </c:pt>
                <c:pt idx="4">
                  <c:v>15-lug</c:v>
                </c:pt>
                <c:pt idx="5">
                  <c:v>22-lug</c:v>
                </c:pt>
                <c:pt idx="6">
                  <c:v>29-lug</c:v>
                </c:pt>
                <c:pt idx="7">
                  <c:v>05-ago</c:v>
                </c:pt>
                <c:pt idx="8">
                  <c:v>12-ago</c:v>
                </c:pt>
                <c:pt idx="9">
                  <c:v>19-ago</c:v>
                </c:pt>
                <c:pt idx="10">
                  <c:v>26-ago</c:v>
                </c:pt>
              </c:strCache>
            </c:strRef>
          </c:cat>
          <c:val>
            <c:numRef>
              <c:f>Foglio5!$C$46:$M$46</c:f>
              <c:numCache>
                <c:formatCode>General</c:formatCode>
                <c:ptCount val="11"/>
                <c:pt idx="0">
                  <c:v>0</c:v>
                </c:pt>
                <c:pt idx="1">
                  <c:v>9.320153421139036</c:v>
                </c:pt>
                <c:pt idx="2">
                  <c:v>12.695246518047862</c:v>
                </c:pt>
                <c:pt idx="3">
                  <c:v>59.385241071004081</c:v>
                </c:pt>
                <c:pt idx="4">
                  <c:v>60.272834778109981</c:v>
                </c:pt>
                <c:pt idx="5">
                  <c:v>61.606412996681186</c:v>
                </c:pt>
                <c:pt idx="6">
                  <c:v>61.987739172343055</c:v>
                </c:pt>
                <c:pt idx="7">
                  <c:v>62.368383926680984</c:v>
                </c:pt>
                <c:pt idx="8">
                  <c:v>62.549158375721149</c:v>
                </c:pt>
                <c:pt idx="9">
                  <c:v>62.658278766821063</c:v>
                </c:pt>
                <c:pt idx="10">
                  <c:v>62.797809996382043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A1F-4F9A-9BF9-FD3208F0D8D4}"/>
            </c:ext>
          </c:extLst>
        </c:ser>
        <c:ser>
          <c:idx val="3"/>
          <c:order val="3"/>
          <c:tx>
            <c:strRef>
              <c:f>Foglio5!$B$47</c:f>
              <c:strCache>
                <c:ptCount val="1"/>
                <c:pt idx="0">
                  <c:v>Pt4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Foglio5!$C$43:$M$43</c:f>
              <c:strCache>
                <c:ptCount val="11"/>
                <c:pt idx="0">
                  <c:v>17-giu</c:v>
                </c:pt>
                <c:pt idx="1">
                  <c:v>24-giu</c:v>
                </c:pt>
                <c:pt idx="2">
                  <c:v>01-lug</c:v>
                </c:pt>
                <c:pt idx="3">
                  <c:v>08-lug</c:v>
                </c:pt>
                <c:pt idx="4">
                  <c:v>15-lug</c:v>
                </c:pt>
                <c:pt idx="5">
                  <c:v>22-lug</c:v>
                </c:pt>
                <c:pt idx="6">
                  <c:v>29-lug</c:v>
                </c:pt>
                <c:pt idx="7">
                  <c:v>05-ago</c:v>
                </c:pt>
                <c:pt idx="8">
                  <c:v>12-ago</c:v>
                </c:pt>
                <c:pt idx="9">
                  <c:v>19-ago</c:v>
                </c:pt>
                <c:pt idx="10">
                  <c:v>26-ago</c:v>
                </c:pt>
              </c:strCache>
            </c:strRef>
          </c:cat>
          <c:val>
            <c:numRef>
              <c:f>Foglio5!$C$47:$M$47</c:f>
              <c:numCache>
                <c:formatCode>General</c:formatCode>
                <c:ptCount val="11"/>
                <c:pt idx="0">
                  <c:v>0</c:v>
                </c:pt>
                <c:pt idx="1">
                  <c:v>11.102453407570412</c:v>
                </c:pt>
                <c:pt idx="2">
                  <c:v>15.849267399910197</c:v>
                </c:pt>
                <c:pt idx="3">
                  <c:v>21.10070402158772</c:v>
                </c:pt>
                <c:pt idx="4">
                  <c:v>22.622578815416428</c:v>
                </c:pt>
                <c:pt idx="5">
                  <c:v>23.798504741342356</c:v>
                </c:pt>
                <c:pt idx="6">
                  <c:v>24.762593894657233</c:v>
                </c:pt>
                <c:pt idx="7">
                  <c:v>25.391149311842785</c:v>
                </c:pt>
                <c:pt idx="8">
                  <c:v>25.647765352493639</c:v>
                </c:pt>
                <c:pt idx="9">
                  <c:v>25.944458257139996</c:v>
                </c:pt>
                <c:pt idx="10">
                  <c:v>26.310905452311857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7A1F-4F9A-9BF9-FD3208F0D8D4}"/>
            </c:ext>
          </c:extLst>
        </c:ser>
        <c:ser>
          <c:idx val="4"/>
          <c:order val="4"/>
          <c:tx>
            <c:strRef>
              <c:f>Foglio5!$B$48</c:f>
              <c:strCache>
                <c:ptCount val="1"/>
                <c:pt idx="0">
                  <c:v>Pt5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Foglio5!$C$43:$M$43</c:f>
              <c:strCache>
                <c:ptCount val="11"/>
                <c:pt idx="0">
                  <c:v>17-giu</c:v>
                </c:pt>
                <c:pt idx="1">
                  <c:v>24-giu</c:v>
                </c:pt>
                <c:pt idx="2">
                  <c:v>01-lug</c:v>
                </c:pt>
                <c:pt idx="3">
                  <c:v>08-lug</c:v>
                </c:pt>
                <c:pt idx="4">
                  <c:v>15-lug</c:v>
                </c:pt>
                <c:pt idx="5">
                  <c:v>22-lug</c:v>
                </c:pt>
                <c:pt idx="6">
                  <c:v>29-lug</c:v>
                </c:pt>
                <c:pt idx="7">
                  <c:v>05-ago</c:v>
                </c:pt>
                <c:pt idx="8">
                  <c:v>12-ago</c:v>
                </c:pt>
                <c:pt idx="9">
                  <c:v>19-ago</c:v>
                </c:pt>
                <c:pt idx="10">
                  <c:v>26-ago</c:v>
                </c:pt>
              </c:strCache>
            </c:strRef>
          </c:cat>
          <c:val>
            <c:numRef>
              <c:f>Foglio5!$C$48:$M$48</c:f>
              <c:numCache>
                <c:formatCode>General</c:formatCode>
                <c:ptCount val="11"/>
                <c:pt idx="0">
                  <c:v>0</c:v>
                </c:pt>
                <c:pt idx="1">
                  <c:v>8.993157584566454</c:v>
                </c:pt>
                <c:pt idx="2">
                  <c:v>13.318176651521004</c:v>
                </c:pt>
                <c:pt idx="3">
                  <c:v>21.176930368385193</c:v>
                </c:pt>
                <c:pt idx="4">
                  <c:v>22.587155885839625</c:v>
                </c:pt>
                <c:pt idx="5">
                  <c:v>23.808257348049882</c:v>
                </c:pt>
                <c:pt idx="6">
                  <c:v>24.378951127954188</c:v>
                </c:pt>
                <c:pt idx="7">
                  <c:v>25.24394748909522</c:v>
                </c:pt>
                <c:pt idx="8">
                  <c:v>25.614296640822936</c:v>
                </c:pt>
                <c:pt idx="9">
                  <c:v>25.854153054320044</c:v>
                </c:pt>
                <c:pt idx="10">
                  <c:v>26.120796964533316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7A1F-4F9A-9BF9-FD3208F0D8D4}"/>
            </c:ext>
          </c:extLst>
        </c:ser>
        <c:ser>
          <c:idx val="5"/>
          <c:order val="5"/>
          <c:tx>
            <c:strRef>
              <c:f>Foglio5!$B$49</c:f>
              <c:strCache>
                <c:ptCount val="1"/>
                <c:pt idx="0">
                  <c:v>Pt6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Foglio5!$C$43:$M$43</c:f>
              <c:strCache>
                <c:ptCount val="11"/>
                <c:pt idx="0">
                  <c:v>17-giu</c:v>
                </c:pt>
                <c:pt idx="1">
                  <c:v>24-giu</c:v>
                </c:pt>
                <c:pt idx="2">
                  <c:v>01-lug</c:v>
                </c:pt>
                <c:pt idx="3">
                  <c:v>08-lug</c:v>
                </c:pt>
                <c:pt idx="4">
                  <c:v>15-lug</c:v>
                </c:pt>
                <c:pt idx="5">
                  <c:v>22-lug</c:v>
                </c:pt>
                <c:pt idx="6">
                  <c:v>29-lug</c:v>
                </c:pt>
                <c:pt idx="7">
                  <c:v>05-ago</c:v>
                </c:pt>
                <c:pt idx="8">
                  <c:v>12-ago</c:v>
                </c:pt>
                <c:pt idx="9">
                  <c:v>19-ago</c:v>
                </c:pt>
                <c:pt idx="10">
                  <c:v>26-ago</c:v>
                </c:pt>
              </c:strCache>
            </c:strRef>
          </c:cat>
          <c:val>
            <c:numRef>
              <c:f>Foglio5!$C$49:$M$49</c:f>
              <c:numCache>
                <c:formatCode>General</c:formatCode>
                <c:ptCount val="11"/>
                <c:pt idx="0">
                  <c:v>0</c:v>
                </c:pt>
                <c:pt idx="1">
                  <c:v>12.420936116382038</c:v>
                </c:pt>
                <c:pt idx="2">
                  <c:v>17.326745679725846</c:v>
                </c:pt>
                <c:pt idx="3">
                  <c:v>19.292493791585411</c:v>
                </c:pt>
                <c:pt idx="4">
                  <c:v>20.940290544695259</c:v>
                </c:pt>
                <c:pt idx="5">
                  <c:v>26.297435649962324</c:v>
                </c:pt>
                <c:pt idx="6">
                  <c:v>27.484380290065456</c:v>
                </c:pt>
                <c:pt idx="7">
                  <c:v>28.082830619428684</c:v>
                </c:pt>
                <c:pt idx="8">
                  <c:v>28.531604337083945</c:v>
                </c:pt>
                <c:pt idx="9">
                  <c:v>29.058782204362437</c:v>
                </c:pt>
                <c:pt idx="10">
                  <c:v>29.382892666149615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7A1F-4F9A-9BF9-FD3208F0D8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21113184"/>
        <c:axId val="2021114432"/>
      </c:lineChart>
      <c:catAx>
        <c:axId val="2021113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021114432"/>
        <c:crosses val="autoZero"/>
        <c:auto val="1"/>
        <c:lblAlgn val="ctr"/>
        <c:lblOffset val="100"/>
        <c:noMultiLvlLbl val="0"/>
      </c:catAx>
      <c:valAx>
        <c:axId val="2021114432"/>
        <c:scaling>
          <c:orientation val="minMax"/>
          <c:max val="8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dirty="0"/>
                  <a:t>%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0211131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sz="1400" b="1" i="0" baseline="0" dirty="0">
                <a:effectLst/>
              </a:rPr>
              <a:t>% Incremento di allungamento germogli Tesi 100</a:t>
            </a:r>
            <a:endParaRPr lang="it-IT" sz="1400" b="1" dirty="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Foglio4!$L$3</c:f>
              <c:strCache>
                <c:ptCount val="1"/>
                <c:pt idx="0">
                  <c:v>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Foglio4!$M$2:$V$2</c:f>
              <c:numCache>
                <c:formatCode>m/d/yyyy</c:formatCode>
                <c:ptCount val="10"/>
                <c:pt idx="0">
                  <c:v>44362</c:v>
                </c:pt>
                <c:pt idx="1">
                  <c:v>44376</c:v>
                </c:pt>
                <c:pt idx="2">
                  <c:v>44383</c:v>
                </c:pt>
                <c:pt idx="3">
                  <c:v>44391</c:v>
                </c:pt>
                <c:pt idx="4">
                  <c:v>44397</c:v>
                </c:pt>
                <c:pt idx="5">
                  <c:v>44404</c:v>
                </c:pt>
                <c:pt idx="6">
                  <c:v>44411</c:v>
                </c:pt>
                <c:pt idx="7">
                  <c:v>44418</c:v>
                </c:pt>
                <c:pt idx="8">
                  <c:v>44434</c:v>
                </c:pt>
                <c:pt idx="9">
                  <c:v>44441</c:v>
                </c:pt>
              </c:numCache>
            </c:numRef>
          </c:cat>
          <c:val>
            <c:numRef>
              <c:f>Foglio4!$M$3:$V$3</c:f>
              <c:numCache>
                <c:formatCode>General</c:formatCode>
                <c:ptCount val="10"/>
                <c:pt idx="0">
                  <c:v>0</c:v>
                </c:pt>
                <c:pt idx="1">
                  <c:v>13.211726998491701</c:v>
                </c:pt>
                <c:pt idx="2">
                  <c:v>23.093959461369323</c:v>
                </c:pt>
                <c:pt idx="3">
                  <c:v>19.894760277269661</c:v>
                </c:pt>
                <c:pt idx="4">
                  <c:v>13.644627431392134</c:v>
                </c:pt>
                <c:pt idx="5">
                  <c:v>35.086726998491699</c:v>
                </c:pt>
                <c:pt idx="6">
                  <c:v>14.066427853192556</c:v>
                </c:pt>
                <c:pt idx="7">
                  <c:v>13.840657816101764</c:v>
                </c:pt>
                <c:pt idx="8">
                  <c:v>13.716777503542206</c:v>
                </c:pt>
                <c:pt idx="9">
                  <c:v>13.526192407296731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275-4487-8B8A-149D787100F2}"/>
            </c:ext>
          </c:extLst>
        </c:ser>
        <c:ser>
          <c:idx val="1"/>
          <c:order val="1"/>
          <c:tx>
            <c:strRef>
              <c:f>Foglio4!$L$4</c:f>
              <c:strCache>
                <c:ptCount val="1"/>
                <c:pt idx="0">
                  <c:v>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Foglio4!$M$2:$V$2</c:f>
              <c:numCache>
                <c:formatCode>m/d/yyyy</c:formatCode>
                <c:ptCount val="10"/>
                <c:pt idx="0">
                  <c:v>44362</c:v>
                </c:pt>
                <c:pt idx="1">
                  <c:v>44376</c:v>
                </c:pt>
                <c:pt idx="2">
                  <c:v>44383</c:v>
                </c:pt>
                <c:pt idx="3">
                  <c:v>44391</c:v>
                </c:pt>
                <c:pt idx="4">
                  <c:v>44397</c:v>
                </c:pt>
                <c:pt idx="5">
                  <c:v>44404</c:v>
                </c:pt>
                <c:pt idx="6">
                  <c:v>44411</c:v>
                </c:pt>
                <c:pt idx="7">
                  <c:v>44418</c:v>
                </c:pt>
                <c:pt idx="8">
                  <c:v>44434</c:v>
                </c:pt>
                <c:pt idx="9">
                  <c:v>44441</c:v>
                </c:pt>
              </c:numCache>
            </c:numRef>
          </c:cat>
          <c:val>
            <c:numRef>
              <c:f>Foglio4!$M$4:$V$4</c:f>
              <c:numCache>
                <c:formatCode>General</c:formatCode>
                <c:ptCount val="10"/>
                <c:pt idx="0">
                  <c:v>0</c:v>
                </c:pt>
                <c:pt idx="1">
                  <c:v>20.970695970695999</c:v>
                </c:pt>
                <c:pt idx="2">
                  <c:v>28.145204647082021</c:v>
                </c:pt>
                <c:pt idx="3">
                  <c:v>25.776692443359138</c:v>
                </c:pt>
                <c:pt idx="4">
                  <c:v>21.329118909764098</c:v>
                </c:pt>
                <c:pt idx="5">
                  <c:v>24.538917715767248</c:v>
                </c:pt>
                <c:pt idx="6">
                  <c:v>26.179029304029331</c:v>
                </c:pt>
                <c:pt idx="7">
                  <c:v>24.574299574299602</c:v>
                </c:pt>
                <c:pt idx="8">
                  <c:v>25.105351996155335</c:v>
                </c:pt>
                <c:pt idx="9">
                  <c:v>20.970695970695999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275-4487-8B8A-149D787100F2}"/>
            </c:ext>
          </c:extLst>
        </c:ser>
        <c:ser>
          <c:idx val="2"/>
          <c:order val="2"/>
          <c:tx>
            <c:strRef>
              <c:f>Foglio4!$L$5</c:f>
              <c:strCache>
                <c:ptCount val="1"/>
                <c:pt idx="0">
                  <c:v>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Foglio4!$M$2:$V$2</c:f>
              <c:numCache>
                <c:formatCode>m/d/yyyy</c:formatCode>
                <c:ptCount val="10"/>
                <c:pt idx="0">
                  <c:v>44362</c:v>
                </c:pt>
                <c:pt idx="1">
                  <c:v>44376</c:v>
                </c:pt>
                <c:pt idx="2">
                  <c:v>44383</c:v>
                </c:pt>
                <c:pt idx="3">
                  <c:v>44391</c:v>
                </c:pt>
                <c:pt idx="4">
                  <c:v>44397</c:v>
                </c:pt>
                <c:pt idx="5">
                  <c:v>44404</c:v>
                </c:pt>
                <c:pt idx="6">
                  <c:v>44411</c:v>
                </c:pt>
                <c:pt idx="7">
                  <c:v>44418</c:v>
                </c:pt>
                <c:pt idx="8">
                  <c:v>44434</c:v>
                </c:pt>
                <c:pt idx="9">
                  <c:v>44441</c:v>
                </c:pt>
              </c:numCache>
            </c:numRef>
          </c:cat>
          <c:val>
            <c:numRef>
              <c:f>Foglio4!$M$5:$V$5</c:f>
              <c:numCache>
                <c:formatCode>General</c:formatCode>
                <c:ptCount val="10"/>
                <c:pt idx="0">
                  <c:v>0</c:v>
                </c:pt>
                <c:pt idx="1">
                  <c:v>6.875477463712758</c:v>
                </c:pt>
                <c:pt idx="2">
                  <c:v>8.8956794839147779</c:v>
                </c:pt>
                <c:pt idx="3">
                  <c:v>7.3028278910631856</c:v>
                </c:pt>
                <c:pt idx="4">
                  <c:v>7.3585692511523719</c:v>
                </c:pt>
                <c:pt idx="5">
                  <c:v>6.875477463712758</c:v>
                </c:pt>
                <c:pt idx="6">
                  <c:v>12.589763177998472</c:v>
                </c:pt>
                <c:pt idx="7">
                  <c:v>10.617706062469335</c:v>
                </c:pt>
                <c:pt idx="8">
                  <c:v>10.023625611860906</c:v>
                </c:pt>
                <c:pt idx="9">
                  <c:v>6.875477463712758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275-4487-8B8A-149D787100F2}"/>
            </c:ext>
          </c:extLst>
        </c:ser>
        <c:ser>
          <c:idx val="3"/>
          <c:order val="3"/>
          <c:tx>
            <c:strRef>
              <c:f>Foglio4!$L$6</c:f>
              <c:strCache>
                <c:ptCount val="1"/>
                <c:pt idx="0">
                  <c:v>4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Foglio4!$M$2:$V$2</c:f>
              <c:numCache>
                <c:formatCode>m/d/yyyy</c:formatCode>
                <c:ptCount val="10"/>
                <c:pt idx="0">
                  <c:v>44362</c:v>
                </c:pt>
                <c:pt idx="1">
                  <c:v>44376</c:v>
                </c:pt>
                <c:pt idx="2">
                  <c:v>44383</c:v>
                </c:pt>
                <c:pt idx="3">
                  <c:v>44391</c:v>
                </c:pt>
                <c:pt idx="4">
                  <c:v>44397</c:v>
                </c:pt>
                <c:pt idx="5">
                  <c:v>44404</c:v>
                </c:pt>
                <c:pt idx="6">
                  <c:v>44411</c:v>
                </c:pt>
                <c:pt idx="7">
                  <c:v>44418</c:v>
                </c:pt>
                <c:pt idx="8">
                  <c:v>44434</c:v>
                </c:pt>
                <c:pt idx="9">
                  <c:v>44441</c:v>
                </c:pt>
              </c:numCache>
            </c:numRef>
          </c:cat>
          <c:val>
            <c:numRef>
              <c:f>Foglio4!$M$6:$V$6</c:f>
              <c:numCache>
                <c:formatCode>General</c:formatCode>
                <c:ptCount val="10"/>
                <c:pt idx="0">
                  <c:v>0</c:v>
                </c:pt>
                <c:pt idx="1">
                  <c:v>1.0256410256410258</c:v>
                </c:pt>
                <c:pt idx="2">
                  <c:v>1.0256410256410258</c:v>
                </c:pt>
                <c:pt idx="3">
                  <c:v>1.3840639647091262</c:v>
                </c:pt>
                <c:pt idx="4">
                  <c:v>0</c:v>
                </c:pt>
                <c:pt idx="5">
                  <c:v>2.2630992196209587</c:v>
                </c:pt>
                <c:pt idx="6">
                  <c:v>1.0256410256410258</c:v>
                </c:pt>
                <c:pt idx="7">
                  <c:v>1.0256410256410258</c:v>
                </c:pt>
                <c:pt idx="8">
                  <c:v>1.3840639647091262</c:v>
                </c:pt>
                <c:pt idx="9">
                  <c:v>1.0256410256410258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275-4487-8B8A-149D787100F2}"/>
            </c:ext>
          </c:extLst>
        </c:ser>
        <c:ser>
          <c:idx val="4"/>
          <c:order val="4"/>
          <c:tx>
            <c:strRef>
              <c:f>Foglio4!$L$7</c:f>
              <c:strCache>
                <c:ptCount val="1"/>
                <c:pt idx="0">
                  <c:v>5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Foglio4!$M$2:$V$2</c:f>
              <c:numCache>
                <c:formatCode>m/d/yyyy</c:formatCode>
                <c:ptCount val="10"/>
                <c:pt idx="0">
                  <c:v>44362</c:v>
                </c:pt>
                <c:pt idx="1">
                  <c:v>44376</c:v>
                </c:pt>
                <c:pt idx="2">
                  <c:v>44383</c:v>
                </c:pt>
                <c:pt idx="3">
                  <c:v>44391</c:v>
                </c:pt>
                <c:pt idx="4">
                  <c:v>44397</c:v>
                </c:pt>
                <c:pt idx="5">
                  <c:v>44404</c:v>
                </c:pt>
                <c:pt idx="6">
                  <c:v>44411</c:v>
                </c:pt>
                <c:pt idx="7">
                  <c:v>44418</c:v>
                </c:pt>
                <c:pt idx="8">
                  <c:v>44434</c:v>
                </c:pt>
                <c:pt idx="9">
                  <c:v>44441</c:v>
                </c:pt>
              </c:numCache>
            </c:numRef>
          </c:cat>
          <c:val>
            <c:numRef>
              <c:f>Foglio4!$M$7:$V$7</c:f>
              <c:numCache>
                <c:formatCode>General</c:formatCode>
                <c:ptCount val="10"/>
                <c:pt idx="0">
                  <c:v>0</c:v>
                </c:pt>
                <c:pt idx="1">
                  <c:v>15.664638588615199</c:v>
                </c:pt>
                <c:pt idx="2">
                  <c:v>33.73419852278748</c:v>
                </c:pt>
                <c:pt idx="3">
                  <c:v>20.008072932049544</c:v>
                </c:pt>
                <c:pt idx="4">
                  <c:v>16.412501836478448</c:v>
                </c:pt>
                <c:pt idx="5">
                  <c:v>15.959623839352663</c:v>
                </c:pt>
                <c:pt idx="6">
                  <c:v>15.892949090898304</c:v>
                </c:pt>
                <c:pt idx="7">
                  <c:v>15.664638588615199</c:v>
                </c:pt>
                <c:pt idx="8">
                  <c:v>16.239351232293359</c:v>
                </c:pt>
                <c:pt idx="9">
                  <c:v>15.664638588615199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6275-4487-8B8A-149D787100F2}"/>
            </c:ext>
          </c:extLst>
        </c:ser>
        <c:ser>
          <c:idx val="5"/>
          <c:order val="5"/>
          <c:tx>
            <c:strRef>
              <c:f>Foglio4!$L$8</c:f>
              <c:strCache>
                <c:ptCount val="1"/>
                <c:pt idx="0">
                  <c:v>6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numRef>
              <c:f>Foglio4!$M$2:$V$2</c:f>
              <c:numCache>
                <c:formatCode>m/d/yyyy</c:formatCode>
                <c:ptCount val="10"/>
                <c:pt idx="0">
                  <c:v>44362</c:v>
                </c:pt>
                <c:pt idx="1">
                  <c:v>44376</c:v>
                </c:pt>
                <c:pt idx="2">
                  <c:v>44383</c:v>
                </c:pt>
                <c:pt idx="3">
                  <c:v>44391</c:v>
                </c:pt>
                <c:pt idx="4">
                  <c:v>44397</c:v>
                </c:pt>
                <c:pt idx="5">
                  <c:v>44404</c:v>
                </c:pt>
                <c:pt idx="6">
                  <c:v>44411</c:v>
                </c:pt>
                <c:pt idx="7">
                  <c:v>44418</c:v>
                </c:pt>
                <c:pt idx="8">
                  <c:v>44434</c:v>
                </c:pt>
                <c:pt idx="9">
                  <c:v>44441</c:v>
                </c:pt>
              </c:numCache>
            </c:numRef>
          </c:cat>
          <c:val>
            <c:numRef>
              <c:f>Foglio4!$M$8:$V$8</c:f>
              <c:numCache>
                <c:formatCode>General</c:formatCode>
                <c:ptCount val="10"/>
                <c:pt idx="0">
                  <c:v>0</c:v>
                </c:pt>
                <c:pt idx="1">
                  <c:v>1.9086195972988425</c:v>
                </c:pt>
                <c:pt idx="2">
                  <c:v>10.897383642242662</c:v>
                </c:pt>
                <c:pt idx="3">
                  <c:v>7.4130204906145005</c:v>
                </c:pt>
                <c:pt idx="4">
                  <c:v>4.5127862639655092</c:v>
                </c:pt>
                <c:pt idx="5">
                  <c:v>2.5375504149089054</c:v>
                </c:pt>
                <c:pt idx="6">
                  <c:v>2.4061320351097879</c:v>
                </c:pt>
                <c:pt idx="7">
                  <c:v>2.6439137149459011</c:v>
                </c:pt>
                <c:pt idx="8">
                  <c:v>1.9086195972988425</c:v>
                </c:pt>
                <c:pt idx="9">
                  <c:v>1.9086195972988425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6275-4487-8B8A-149D787100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782948480"/>
        <c:axId val="1782951392"/>
      </c:lineChart>
      <c:dateAx>
        <c:axId val="1782948480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782951392"/>
        <c:crosses val="autoZero"/>
        <c:auto val="1"/>
        <c:lblOffset val="100"/>
        <c:baseTimeUnit val="days"/>
      </c:dateAx>
      <c:valAx>
        <c:axId val="1782951392"/>
        <c:scaling>
          <c:orientation val="minMax"/>
          <c:max val="6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7829484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b="1" baseline="0" dirty="0"/>
              <a:t> </a:t>
            </a:r>
            <a:r>
              <a:rPr lang="it-IT" sz="1400" b="1" i="0" u="none" strike="noStrike" baseline="0" dirty="0">
                <a:effectLst/>
              </a:rPr>
              <a:t>% Incremento </a:t>
            </a:r>
            <a:r>
              <a:rPr lang="it-IT" b="1" baseline="0" dirty="0"/>
              <a:t>di allungamento germogli Tesi 60</a:t>
            </a:r>
            <a:endParaRPr lang="it-IT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Foglio4!$L$21</c:f>
              <c:strCache>
                <c:ptCount val="1"/>
                <c:pt idx="0">
                  <c:v>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Foglio4!$M$11:$V$11</c:f>
              <c:numCache>
                <c:formatCode>m/d/yyyy</c:formatCode>
                <c:ptCount val="10"/>
                <c:pt idx="0">
                  <c:v>44362</c:v>
                </c:pt>
                <c:pt idx="1">
                  <c:v>44376</c:v>
                </c:pt>
                <c:pt idx="2">
                  <c:v>44383</c:v>
                </c:pt>
                <c:pt idx="3">
                  <c:v>44391</c:v>
                </c:pt>
                <c:pt idx="4">
                  <c:v>44397</c:v>
                </c:pt>
                <c:pt idx="5">
                  <c:v>44404</c:v>
                </c:pt>
                <c:pt idx="6">
                  <c:v>44411</c:v>
                </c:pt>
                <c:pt idx="7">
                  <c:v>44418</c:v>
                </c:pt>
                <c:pt idx="8">
                  <c:v>44434</c:v>
                </c:pt>
                <c:pt idx="9">
                  <c:v>44441</c:v>
                </c:pt>
              </c:numCache>
            </c:numRef>
          </c:cat>
          <c:val>
            <c:numRef>
              <c:f>Foglio4!$M$21:$V$21</c:f>
              <c:numCache>
                <c:formatCode>General</c:formatCode>
                <c:ptCount val="10"/>
                <c:pt idx="0">
                  <c:v>0</c:v>
                </c:pt>
                <c:pt idx="1">
                  <c:v>24.392712550607285</c:v>
                </c:pt>
                <c:pt idx="2">
                  <c:v>35.086315244209977</c:v>
                </c:pt>
                <c:pt idx="3">
                  <c:v>29.514345705647813</c:v>
                </c:pt>
                <c:pt idx="4">
                  <c:v>24.75901291690765</c:v>
                </c:pt>
                <c:pt idx="5">
                  <c:v>24.392712550607285</c:v>
                </c:pt>
                <c:pt idx="6">
                  <c:v>25.827844237255654</c:v>
                </c:pt>
                <c:pt idx="7">
                  <c:v>24.392712550607285</c:v>
                </c:pt>
                <c:pt idx="8">
                  <c:v>24.993313151207886</c:v>
                </c:pt>
                <c:pt idx="9">
                  <c:v>24.392712550607285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A10-4703-AE4B-49B7FA3F4D30}"/>
            </c:ext>
          </c:extLst>
        </c:ser>
        <c:ser>
          <c:idx val="1"/>
          <c:order val="1"/>
          <c:tx>
            <c:strRef>
              <c:f>Foglio4!$L$22</c:f>
              <c:strCache>
                <c:ptCount val="1"/>
                <c:pt idx="0">
                  <c:v>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Foglio4!$M$11:$V$11</c:f>
              <c:numCache>
                <c:formatCode>m/d/yyyy</c:formatCode>
                <c:ptCount val="10"/>
                <c:pt idx="0">
                  <c:v>44362</c:v>
                </c:pt>
                <c:pt idx="1">
                  <c:v>44376</c:v>
                </c:pt>
                <c:pt idx="2">
                  <c:v>44383</c:v>
                </c:pt>
                <c:pt idx="3">
                  <c:v>44391</c:v>
                </c:pt>
                <c:pt idx="4">
                  <c:v>44397</c:v>
                </c:pt>
                <c:pt idx="5">
                  <c:v>44404</c:v>
                </c:pt>
                <c:pt idx="6">
                  <c:v>44411</c:v>
                </c:pt>
                <c:pt idx="7">
                  <c:v>44418</c:v>
                </c:pt>
                <c:pt idx="8">
                  <c:v>44434</c:v>
                </c:pt>
                <c:pt idx="9">
                  <c:v>44441</c:v>
                </c:pt>
              </c:numCache>
            </c:numRef>
          </c:cat>
          <c:val>
            <c:numRef>
              <c:f>Foglio4!$M$22:$V$22</c:f>
              <c:numCache>
                <c:formatCode>General</c:formatCode>
                <c:ptCount val="10"/>
                <c:pt idx="0">
                  <c:v>0</c:v>
                </c:pt>
                <c:pt idx="1">
                  <c:v>34.034122539869664</c:v>
                </c:pt>
                <c:pt idx="2">
                  <c:v>39.961771118681035</c:v>
                </c:pt>
                <c:pt idx="3">
                  <c:v>36.150524656271777</c:v>
                </c:pt>
                <c:pt idx="4">
                  <c:v>34.354635360382481</c:v>
                </c:pt>
                <c:pt idx="5">
                  <c:v>34.034122539869664</c:v>
                </c:pt>
                <c:pt idx="6">
                  <c:v>34.034122539869664</c:v>
                </c:pt>
                <c:pt idx="7">
                  <c:v>34.939430682019911</c:v>
                </c:pt>
                <c:pt idx="8">
                  <c:v>34.034122539869664</c:v>
                </c:pt>
                <c:pt idx="9">
                  <c:v>34.034122539869664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A10-4703-AE4B-49B7FA3F4D30}"/>
            </c:ext>
          </c:extLst>
        </c:ser>
        <c:ser>
          <c:idx val="2"/>
          <c:order val="2"/>
          <c:tx>
            <c:strRef>
              <c:f>Foglio4!$L$23</c:f>
              <c:strCache>
                <c:ptCount val="1"/>
                <c:pt idx="0">
                  <c:v>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Foglio4!$M$11:$V$11</c:f>
              <c:numCache>
                <c:formatCode>m/d/yyyy</c:formatCode>
                <c:ptCount val="10"/>
                <c:pt idx="0">
                  <c:v>44362</c:v>
                </c:pt>
                <c:pt idx="1">
                  <c:v>44376</c:v>
                </c:pt>
                <c:pt idx="2">
                  <c:v>44383</c:v>
                </c:pt>
                <c:pt idx="3">
                  <c:v>44391</c:v>
                </c:pt>
                <c:pt idx="4">
                  <c:v>44397</c:v>
                </c:pt>
                <c:pt idx="5">
                  <c:v>44404</c:v>
                </c:pt>
                <c:pt idx="6">
                  <c:v>44411</c:v>
                </c:pt>
                <c:pt idx="7">
                  <c:v>44418</c:v>
                </c:pt>
                <c:pt idx="8">
                  <c:v>44434</c:v>
                </c:pt>
                <c:pt idx="9">
                  <c:v>44441</c:v>
                </c:pt>
              </c:numCache>
            </c:numRef>
          </c:cat>
          <c:val>
            <c:numRef>
              <c:f>Foglio4!$M$23:$V$23</c:f>
              <c:numCache>
                <c:formatCode>General</c:formatCode>
                <c:ptCount val="10"/>
                <c:pt idx="0">
                  <c:v>0</c:v>
                </c:pt>
                <c:pt idx="1">
                  <c:v>17.564534231200899</c:v>
                </c:pt>
                <c:pt idx="2">
                  <c:v>22.620089786756452</c:v>
                </c:pt>
                <c:pt idx="3">
                  <c:v>19.046015712682379</c:v>
                </c:pt>
                <c:pt idx="4">
                  <c:v>19.079685746352414</c:v>
                </c:pt>
                <c:pt idx="5">
                  <c:v>17.564534231200899</c:v>
                </c:pt>
                <c:pt idx="6">
                  <c:v>18.820045061179812</c:v>
                </c:pt>
                <c:pt idx="7">
                  <c:v>17.564534231200899</c:v>
                </c:pt>
                <c:pt idx="8">
                  <c:v>17.564534231200899</c:v>
                </c:pt>
                <c:pt idx="9">
                  <c:v>17.564534231200899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A10-4703-AE4B-49B7FA3F4D30}"/>
            </c:ext>
          </c:extLst>
        </c:ser>
        <c:ser>
          <c:idx val="3"/>
          <c:order val="3"/>
          <c:tx>
            <c:strRef>
              <c:f>Foglio4!$L$24</c:f>
              <c:strCache>
                <c:ptCount val="1"/>
                <c:pt idx="0">
                  <c:v>4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Foglio4!$M$11:$V$11</c:f>
              <c:numCache>
                <c:formatCode>m/d/yyyy</c:formatCode>
                <c:ptCount val="10"/>
                <c:pt idx="0">
                  <c:v>44362</c:v>
                </c:pt>
                <c:pt idx="1">
                  <c:v>44376</c:v>
                </c:pt>
                <c:pt idx="2">
                  <c:v>44383</c:v>
                </c:pt>
                <c:pt idx="3">
                  <c:v>44391</c:v>
                </c:pt>
                <c:pt idx="4">
                  <c:v>44397</c:v>
                </c:pt>
                <c:pt idx="5">
                  <c:v>44404</c:v>
                </c:pt>
                <c:pt idx="6">
                  <c:v>44411</c:v>
                </c:pt>
                <c:pt idx="7">
                  <c:v>44418</c:v>
                </c:pt>
                <c:pt idx="8">
                  <c:v>44434</c:v>
                </c:pt>
                <c:pt idx="9">
                  <c:v>44441</c:v>
                </c:pt>
              </c:numCache>
            </c:numRef>
          </c:cat>
          <c:val>
            <c:numRef>
              <c:f>Foglio4!$M$24:$V$24</c:f>
              <c:numCache>
                <c:formatCode>General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23.141271873666238</c:v>
                </c:pt>
                <c:pt idx="3">
                  <c:v>1.9607843137254903</c:v>
                </c:pt>
                <c:pt idx="4">
                  <c:v>0.8934810821603274</c:v>
                </c:pt>
                <c:pt idx="5">
                  <c:v>0</c:v>
                </c:pt>
                <c:pt idx="6">
                  <c:v>0.78740157480314954</c:v>
                </c:pt>
                <c:pt idx="7">
                  <c:v>0.60606060606060608</c:v>
                </c:pt>
                <c:pt idx="8">
                  <c:v>0.52083333333333337</c:v>
                </c:pt>
                <c:pt idx="9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A10-4703-AE4B-49B7FA3F4D30}"/>
            </c:ext>
          </c:extLst>
        </c:ser>
        <c:ser>
          <c:idx val="4"/>
          <c:order val="4"/>
          <c:tx>
            <c:strRef>
              <c:f>Foglio4!$L$25</c:f>
              <c:strCache>
                <c:ptCount val="1"/>
                <c:pt idx="0">
                  <c:v>5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Foglio4!$M$11:$V$11</c:f>
              <c:numCache>
                <c:formatCode>m/d/yyyy</c:formatCode>
                <c:ptCount val="10"/>
                <c:pt idx="0">
                  <c:v>44362</c:v>
                </c:pt>
                <c:pt idx="1">
                  <c:v>44376</c:v>
                </c:pt>
                <c:pt idx="2">
                  <c:v>44383</c:v>
                </c:pt>
                <c:pt idx="3">
                  <c:v>44391</c:v>
                </c:pt>
                <c:pt idx="4">
                  <c:v>44397</c:v>
                </c:pt>
                <c:pt idx="5">
                  <c:v>44404</c:v>
                </c:pt>
                <c:pt idx="6">
                  <c:v>44411</c:v>
                </c:pt>
                <c:pt idx="7">
                  <c:v>44418</c:v>
                </c:pt>
                <c:pt idx="8">
                  <c:v>44434</c:v>
                </c:pt>
                <c:pt idx="9">
                  <c:v>44441</c:v>
                </c:pt>
              </c:numCache>
            </c:numRef>
          </c:cat>
          <c:val>
            <c:numRef>
              <c:f>Foglio4!$M$25:$V$25</c:f>
              <c:numCache>
                <c:formatCode>General</c:formatCode>
                <c:ptCount val="10"/>
                <c:pt idx="0">
                  <c:v>0</c:v>
                </c:pt>
                <c:pt idx="1">
                  <c:v>27.396931611154614</c:v>
                </c:pt>
                <c:pt idx="2">
                  <c:v>33.014647228870231</c:v>
                </c:pt>
                <c:pt idx="3">
                  <c:v>34.003046361998372</c:v>
                </c:pt>
                <c:pt idx="4">
                  <c:v>30.3193247677257</c:v>
                </c:pt>
                <c:pt idx="5">
                  <c:v>27.396931611154614</c:v>
                </c:pt>
                <c:pt idx="6">
                  <c:v>33.019165182826384</c:v>
                </c:pt>
                <c:pt idx="7">
                  <c:v>29.678815238391916</c:v>
                </c:pt>
                <c:pt idx="8">
                  <c:v>28.693150682603044</c:v>
                </c:pt>
                <c:pt idx="9">
                  <c:v>29.777883992106993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EA10-4703-AE4B-49B7FA3F4D30}"/>
            </c:ext>
          </c:extLst>
        </c:ser>
        <c:ser>
          <c:idx val="5"/>
          <c:order val="5"/>
          <c:tx>
            <c:strRef>
              <c:f>Foglio4!$L$26</c:f>
              <c:strCache>
                <c:ptCount val="1"/>
                <c:pt idx="0">
                  <c:v>6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numRef>
              <c:f>Foglio4!$M$11:$V$11</c:f>
              <c:numCache>
                <c:formatCode>m/d/yyyy</c:formatCode>
                <c:ptCount val="10"/>
                <c:pt idx="0">
                  <c:v>44362</c:v>
                </c:pt>
                <c:pt idx="1">
                  <c:v>44376</c:v>
                </c:pt>
                <c:pt idx="2">
                  <c:v>44383</c:v>
                </c:pt>
                <c:pt idx="3">
                  <c:v>44391</c:v>
                </c:pt>
                <c:pt idx="4">
                  <c:v>44397</c:v>
                </c:pt>
                <c:pt idx="5">
                  <c:v>44404</c:v>
                </c:pt>
                <c:pt idx="6">
                  <c:v>44411</c:v>
                </c:pt>
                <c:pt idx="7">
                  <c:v>44418</c:v>
                </c:pt>
                <c:pt idx="8">
                  <c:v>44434</c:v>
                </c:pt>
                <c:pt idx="9">
                  <c:v>44441</c:v>
                </c:pt>
              </c:numCache>
            </c:numRef>
          </c:cat>
          <c:val>
            <c:numRef>
              <c:f>Foglio4!$M$26:$V$26</c:f>
              <c:numCache>
                <c:formatCode>General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0.46296296296296297</c:v>
                </c:pt>
                <c:pt idx="3">
                  <c:v>0</c:v>
                </c:pt>
                <c:pt idx="4">
                  <c:v>13.594276094276095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2.0186764589749662</c:v>
                </c:pt>
                <c:pt idx="9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EA10-4703-AE4B-49B7FA3F4D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989783632"/>
        <c:axId val="1989789040"/>
      </c:lineChart>
      <c:dateAx>
        <c:axId val="1989783632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989789040"/>
        <c:crosses val="autoZero"/>
        <c:auto val="1"/>
        <c:lblOffset val="100"/>
        <c:baseTimeUnit val="days"/>
      </c:dateAx>
      <c:valAx>
        <c:axId val="1989789040"/>
        <c:scaling>
          <c:orientation val="minMax"/>
          <c:max val="6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9897836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sz="1400" b="1" i="0" u="none" strike="noStrike" baseline="0" dirty="0">
                <a:effectLst/>
              </a:rPr>
              <a:t>Contenuto solidi Solubili e Acidità Titolabile </a:t>
            </a:r>
            <a:endParaRPr lang="it-IT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Foglio2!$B$2</c:f>
              <c:strCache>
                <c:ptCount val="1"/>
                <c:pt idx="0">
                  <c:v>Brix°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6.821936708695622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85B-4353-81CD-6CCFB6EEF5F6}"/>
                </c:ext>
              </c:extLst>
            </c:dLbl>
            <c:dLbl>
              <c:idx val="1"/>
              <c:layout>
                <c:manualLayout>
                  <c:x val="0"/>
                  <c:y val="5.522520192753601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85B-4353-81CD-6CCFB6EEF5F6}"/>
                </c:ext>
              </c:extLst>
            </c:dLbl>
            <c:dLbl>
              <c:idx val="2"/>
              <c:layout>
                <c:manualLayout>
                  <c:x val="4.2058738837253157E-3"/>
                  <c:y val="5.847374321739107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85B-4353-81CD-6CCFB6EEF5F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Foglio2!$A$3:$A$5</c:f>
              <c:strCache>
                <c:ptCount val="3"/>
                <c:pt idx="0">
                  <c:v>W100</c:v>
                </c:pt>
                <c:pt idx="1">
                  <c:v>W80</c:v>
                </c:pt>
                <c:pt idx="2">
                  <c:v>W60</c:v>
                </c:pt>
              </c:strCache>
            </c:strRef>
          </c:cat>
          <c:val>
            <c:numRef>
              <c:f>Foglio2!$B$3:$B$5</c:f>
              <c:numCache>
                <c:formatCode>0.0</c:formatCode>
                <c:ptCount val="3"/>
                <c:pt idx="0">
                  <c:v>13.68888888888889</c:v>
                </c:pt>
                <c:pt idx="1">
                  <c:v>14.613888888888887</c:v>
                </c:pt>
                <c:pt idx="2">
                  <c:v>14.85277777777778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85B-4353-81CD-6CCFB6EEF5F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845763087"/>
        <c:axId val="1845760207"/>
      </c:barChart>
      <c:lineChart>
        <c:grouping val="standard"/>
        <c:varyColors val="0"/>
        <c:ser>
          <c:idx val="1"/>
          <c:order val="1"/>
          <c:tx>
            <c:strRef>
              <c:f>Foglio2!$C$2</c:f>
              <c:strCache>
                <c:ptCount val="1"/>
                <c:pt idx="0">
                  <c:v>Acidità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7.7808666848921196E-2"/>
                  <c:y val="-4.2231036768115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85B-4353-81CD-6CCFB6EEF5F6}"/>
                </c:ext>
              </c:extLst>
            </c:dLbl>
            <c:dLbl>
              <c:idx val="1"/>
              <c:layout>
                <c:manualLayout>
                  <c:x val="-3.7852864953529235E-2"/>
                  <c:y val="5.522520192753604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85B-4353-81CD-6CCFB6EEF5F6}"/>
                </c:ext>
              </c:extLst>
            </c:dLbl>
            <c:dLbl>
              <c:idx val="2"/>
              <c:layout>
                <c:manualLayout>
                  <c:x val="-2.733818024421571E-2"/>
                  <c:y val="5.847374321739110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85B-4353-81CD-6CCFB6EEF5F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Foglio2!$A$3:$A$5</c:f>
              <c:strCache>
                <c:ptCount val="3"/>
                <c:pt idx="0">
                  <c:v>W100</c:v>
                </c:pt>
                <c:pt idx="1">
                  <c:v>W80</c:v>
                </c:pt>
                <c:pt idx="2">
                  <c:v>W60</c:v>
                </c:pt>
              </c:strCache>
            </c:strRef>
          </c:cat>
          <c:val>
            <c:numRef>
              <c:f>Foglio2!$C$3:$C$5</c:f>
              <c:numCache>
                <c:formatCode>0.0</c:formatCode>
                <c:ptCount val="3"/>
                <c:pt idx="0">
                  <c:v>13.358333333333334</c:v>
                </c:pt>
                <c:pt idx="1">
                  <c:v>12.905882352941177</c:v>
                </c:pt>
                <c:pt idx="2">
                  <c:v>13.755555555555553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85B-4353-81CD-6CCFB6EEF5F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615690143"/>
        <c:axId val="1617606287"/>
      </c:lineChart>
      <c:catAx>
        <c:axId val="18457630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845760207"/>
        <c:crosses val="autoZero"/>
        <c:auto val="1"/>
        <c:lblAlgn val="ctr"/>
        <c:lblOffset val="100"/>
        <c:noMultiLvlLbl val="0"/>
      </c:catAx>
      <c:valAx>
        <c:axId val="1845760207"/>
        <c:scaling>
          <c:orientation val="minMax"/>
          <c:min val="1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/>
                  <a:t>°Brix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845763087"/>
        <c:crosses val="autoZero"/>
        <c:crossBetween val="between"/>
        <c:majorUnit val="0.5"/>
      </c:valAx>
      <c:valAx>
        <c:axId val="1617606287"/>
        <c:scaling>
          <c:orientation val="minMax"/>
          <c:min val="12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/>
                  <a:t>meq NaOH/100g</a:t>
                </a:r>
              </a:p>
            </c:rich>
          </c:tx>
          <c:overlay val="0"/>
          <c:spPr>
            <a:solidFill>
              <a:schemeClr val="bg1"/>
            </a:solidFill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0.0" sourceLinked="1"/>
        <c:majorTickMark val="out"/>
        <c:minorTickMark val="none"/>
        <c:tickLblPos val="nextTo"/>
        <c:spPr>
          <a:solidFill>
            <a:schemeClr val="bg1"/>
          </a:solidFill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615690143"/>
        <c:crosses val="max"/>
        <c:crossBetween val="between"/>
        <c:majorUnit val="0.5"/>
      </c:valAx>
      <c:catAx>
        <c:axId val="1615690143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617606287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b="1" dirty="0"/>
              <a:t>Durezza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>
        <c:manualLayout>
          <c:layoutTarget val="inner"/>
          <c:xMode val="edge"/>
          <c:yMode val="edge"/>
          <c:x val="9.7539370078740154E-2"/>
          <c:y val="0.17171296296296296"/>
          <c:w val="0.8719050743657043"/>
          <c:h val="0.687530985710119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Foglio2!$D$10</c:f>
              <c:strCache>
                <c:ptCount val="1"/>
                <c:pt idx="0">
                  <c:v>Durezza</c:v>
                </c:pt>
              </c:strCache>
            </c:strRef>
          </c:tx>
          <c:spPr>
            <a:solidFill>
              <a:srgbClr val="FFC000"/>
            </a:solidFill>
            <a:ln>
              <a:solidFill>
                <a:srgbClr val="FFC00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Foglio2!$A$11:$A$13</c:f>
              <c:strCache>
                <c:ptCount val="3"/>
                <c:pt idx="0">
                  <c:v>W100</c:v>
                </c:pt>
                <c:pt idx="1">
                  <c:v>W80</c:v>
                </c:pt>
                <c:pt idx="2">
                  <c:v>W60</c:v>
                </c:pt>
              </c:strCache>
            </c:strRef>
          </c:cat>
          <c:val>
            <c:numRef>
              <c:f>Foglio2!$D$11:$D$13</c:f>
              <c:numCache>
                <c:formatCode>0.0</c:formatCode>
                <c:ptCount val="3"/>
                <c:pt idx="0">
                  <c:v>3</c:v>
                </c:pt>
                <c:pt idx="1">
                  <c:v>3.4</c:v>
                </c:pt>
                <c:pt idx="2">
                  <c:v>3.55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921-4463-9217-92B8CB5C2FD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484020383"/>
        <c:axId val="1484022783"/>
      </c:barChart>
      <c:catAx>
        <c:axId val="14840203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484022783"/>
        <c:crosses val="autoZero"/>
        <c:auto val="1"/>
        <c:lblAlgn val="ctr"/>
        <c:lblOffset val="100"/>
        <c:noMultiLvlLbl val="0"/>
      </c:catAx>
      <c:valAx>
        <c:axId val="1484022783"/>
        <c:scaling>
          <c:orientation val="minMax"/>
          <c:max val="4"/>
          <c:min val="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b="1"/>
                  <a:t>Kg</a:t>
                </a:r>
              </a:p>
            </c:rich>
          </c:tx>
          <c:layout>
            <c:manualLayout>
              <c:xMode val="edge"/>
              <c:yMode val="edge"/>
              <c:x val="3.6111111111111108E-2"/>
              <c:y val="7.2874015748031498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484020383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b="1"/>
              <a:t>W80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Foglio5!$B$52</c:f>
              <c:strCache>
                <c:ptCount val="1"/>
                <c:pt idx="0">
                  <c:v>Pt1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Foglio5!$C$51:$M$51</c:f>
              <c:strCache>
                <c:ptCount val="11"/>
                <c:pt idx="0">
                  <c:v>17-giu</c:v>
                </c:pt>
                <c:pt idx="1">
                  <c:v>24-giu</c:v>
                </c:pt>
                <c:pt idx="2">
                  <c:v>01-lug</c:v>
                </c:pt>
                <c:pt idx="3">
                  <c:v>08-lug</c:v>
                </c:pt>
                <c:pt idx="4">
                  <c:v>15-lug</c:v>
                </c:pt>
                <c:pt idx="5">
                  <c:v>22-lug</c:v>
                </c:pt>
                <c:pt idx="6">
                  <c:v>29-lug</c:v>
                </c:pt>
                <c:pt idx="7">
                  <c:v>05-ago</c:v>
                </c:pt>
                <c:pt idx="8">
                  <c:v>12-ago</c:v>
                </c:pt>
                <c:pt idx="9">
                  <c:v>19-ago</c:v>
                </c:pt>
                <c:pt idx="10">
                  <c:v>26-ago</c:v>
                </c:pt>
              </c:strCache>
            </c:strRef>
          </c:cat>
          <c:val>
            <c:numRef>
              <c:f>Foglio5!$C$52:$M$52</c:f>
              <c:numCache>
                <c:formatCode>General</c:formatCode>
                <c:ptCount val="11"/>
                <c:pt idx="0">
                  <c:v>0</c:v>
                </c:pt>
                <c:pt idx="1">
                  <c:v>5.6059554267940914</c:v>
                </c:pt>
                <c:pt idx="2">
                  <c:v>6.8148223259783549</c:v>
                </c:pt>
                <c:pt idx="3">
                  <c:v>35.455562423076699</c:v>
                </c:pt>
                <c:pt idx="4">
                  <c:v>36.136787544704298</c:v>
                </c:pt>
                <c:pt idx="5">
                  <c:v>38.259731267648021</c:v>
                </c:pt>
                <c:pt idx="6">
                  <c:v>38.679542244790355</c:v>
                </c:pt>
                <c:pt idx="7">
                  <c:v>38.679542244790355</c:v>
                </c:pt>
                <c:pt idx="8">
                  <c:v>39.131929897253329</c:v>
                </c:pt>
                <c:pt idx="9">
                  <c:v>39.301326810742601</c:v>
                </c:pt>
                <c:pt idx="10">
                  <c:v>39.544164875257508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1BB-447F-9CBB-568AF795FF56}"/>
            </c:ext>
          </c:extLst>
        </c:ser>
        <c:ser>
          <c:idx val="1"/>
          <c:order val="1"/>
          <c:tx>
            <c:strRef>
              <c:f>Foglio5!$B$53</c:f>
              <c:strCache>
                <c:ptCount val="1"/>
                <c:pt idx="0">
                  <c:v>Pt2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Foglio5!$C$51:$M$51</c:f>
              <c:strCache>
                <c:ptCount val="11"/>
                <c:pt idx="0">
                  <c:v>17-giu</c:v>
                </c:pt>
                <c:pt idx="1">
                  <c:v>24-giu</c:v>
                </c:pt>
                <c:pt idx="2">
                  <c:v>01-lug</c:v>
                </c:pt>
                <c:pt idx="3">
                  <c:v>08-lug</c:v>
                </c:pt>
                <c:pt idx="4">
                  <c:v>15-lug</c:v>
                </c:pt>
                <c:pt idx="5">
                  <c:v>22-lug</c:v>
                </c:pt>
                <c:pt idx="6">
                  <c:v>29-lug</c:v>
                </c:pt>
                <c:pt idx="7">
                  <c:v>05-ago</c:v>
                </c:pt>
                <c:pt idx="8">
                  <c:v>12-ago</c:v>
                </c:pt>
                <c:pt idx="9">
                  <c:v>19-ago</c:v>
                </c:pt>
                <c:pt idx="10">
                  <c:v>26-ago</c:v>
                </c:pt>
              </c:strCache>
            </c:strRef>
          </c:cat>
          <c:val>
            <c:numRef>
              <c:f>Foglio5!$C$53:$M$53</c:f>
              <c:numCache>
                <c:formatCode>General</c:formatCode>
                <c:ptCount val="11"/>
                <c:pt idx="0">
                  <c:v>0</c:v>
                </c:pt>
                <c:pt idx="1">
                  <c:v>11.165881635462597</c:v>
                </c:pt>
                <c:pt idx="2">
                  <c:v>17.215508715210159</c:v>
                </c:pt>
                <c:pt idx="3">
                  <c:v>20.777813414593538</c:v>
                </c:pt>
                <c:pt idx="4">
                  <c:v>22.974280324978491</c:v>
                </c:pt>
                <c:pt idx="5">
                  <c:v>25.887974335042962</c:v>
                </c:pt>
                <c:pt idx="6">
                  <c:v>26.424594657280654</c:v>
                </c:pt>
                <c:pt idx="7">
                  <c:v>28.954526895299619</c:v>
                </c:pt>
                <c:pt idx="8">
                  <c:v>29.219585587300578</c:v>
                </c:pt>
                <c:pt idx="9">
                  <c:v>29.606174436985835</c:v>
                </c:pt>
                <c:pt idx="10">
                  <c:v>29.771909185065368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1BB-447F-9CBB-568AF795FF56}"/>
            </c:ext>
          </c:extLst>
        </c:ser>
        <c:ser>
          <c:idx val="2"/>
          <c:order val="2"/>
          <c:tx>
            <c:strRef>
              <c:f>Foglio5!$B$54</c:f>
              <c:strCache>
                <c:ptCount val="1"/>
                <c:pt idx="0">
                  <c:v>Pt3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Foglio5!$C$51:$M$51</c:f>
              <c:strCache>
                <c:ptCount val="11"/>
                <c:pt idx="0">
                  <c:v>17-giu</c:v>
                </c:pt>
                <c:pt idx="1">
                  <c:v>24-giu</c:v>
                </c:pt>
                <c:pt idx="2">
                  <c:v>01-lug</c:v>
                </c:pt>
                <c:pt idx="3">
                  <c:v>08-lug</c:v>
                </c:pt>
                <c:pt idx="4">
                  <c:v>15-lug</c:v>
                </c:pt>
                <c:pt idx="5">
                  <c:v>22-lug</c:v>
                </c:pt>
                <c:pt idx="6">
                  <c:v>29-lug</c:v>
                </c:pt>
                <c:pt idx="7">
                  <c:v>05-ago</c:v>
                </c:pt>
                <c:pt idx="8">
                  <c:v>12-ago</c:v>
                </c:pt>
                <c:pt idx="9">
                  <c:v>19-ago</c:v>
                </c:pt>
                <c:pt idx="10">
                  <c:v>26-ago</c:v>
                </c:pt>
              </c:strCache>
            </c:strRef>
          </c:cat>
          <c:val>
            <c:numRef>
              <c:f>Foglio5!$C$54:$M$54</c:f>
              <c:numCache>
                <c:formatCode>General</c:formatCode>
                <c:ptCount val="11"/>
                <c:pt idx="0">
                  <c:v>0</c:v>
                </c:pt>
                <c:pt idx="1">
                  <c:v>11.578407262158716</c:v>
                </c:pt>
                <c:pt idx="2">
                  <c:v>16.046511850992108</c:v>
                </c:pt>
                <c:pt idx="3">
                  <c:v>30.292307332007717</c:v>
                </c:pt>
                <c:pt idx="4">
                  <c:v>39.958973998674381</c:v>
                </c:pt>
                <c:pt idx="5">
                  <c:v>40.540914851545395</c:v>
                </c:pt>
                <c:pt idx="6">
                  <c:v>41.104421482165399</c:v>
                </c:pt>
                <c:pt idx="7">
                  <c:v>41.74903492975907</c:v>
                </c:pt>
                <c:pt idx="8">
                  <c:v>42.009748982512576</c:v>
                </c:pt>
                <c:pt idx="9">
                  <c:v>42.296085441243463</c:v>
                </c:pt>
                <c:pt idx="10">
                  <c:v>42.556775077526716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1BB-447F-9CBB-568AF795FF56}"/>
            </c:ext>
          </c:extLst>
        </c:ser>
        <c:ser>
          <c:idx val="3"/>
          <c:order val="3"/>
          <c:tx>
            <c:strRef>
              <c:f>Foglio5!$B$55</c:f>
              <c:strCache>
                <c:ptCount val="1"/>
                <c:pt idx="0">
                  <c:v>Pt4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Foglio5!$C$51:$M$51</c:f>
              <c:strCache>
                <c:ptCount val="11"/>
                <c:pt idx="0">
                  <c:v>17-giu</c:v>
                </c:pt>
                <c:pt idx="1">
                  <c:v>24-giu</c:v>
                </c:pt>
                <c:pt idx="2">
                  <c:v>01-lug</c:v>
                </c:pt>
                <c:pt idx="3">
                  <c:v>08-lug</c:v>
                </c:pt>
                <c:pt idx="4">
                  <c:v>15-lug</c:v>
                </c:pt>
                <c:pt idx="5">
                  <c:v>22-lug</c:v>
                </c:pt>
                <c:pt idx="6">
                  <c:v>29-lug</c:v>
                </c:pt>
                <c:pt idx="7">
                  <c:v>05-ago</c:v>
                </c:pt>
                <c:pt idx="8">
                  <c:v>12-ago</c:v>
                </c:pt>
                <c:pt idx="9">
                  <c:v>19-ago</c:v>
                </c:pt>
                <c:pt idx="10">
                  <c:v>26-ago</c:v>
                </c:pt>
              </c:strCache>
            </c:strRef>
          </c:cat>
          <c:val>
            <c:numRef>
              <c:f>Foglio5!$C$55:$M$55</c:f>
              <c:numCache>
                <c:formatCode>General</c:formatCode>
                <c:ptCount val="11"/>
                <c:pt idx="0">
                  <c:v>0</c:v>
                </c:pt>
                <c:pt idx="1">
                  <c:v>10.985794694987691</c:v>
                </c:pt>
                <c:pt idx="2">
                  <c:v>15.339186771784023</c:v>
                </c:pt>
                <c:pt idx="3">
                  <c:v>22.632038182017979</c:v>
                </c:pt>
                <c:pt idx="4">
                  <c:v>24.438228160621751</c:v>
                </c:pt>
                <c:pt idx="5">
                  <c:v>26.785535870129738</c:v>
                </c:pt>
                <c:pt idx="6">
                  <c:v>27.079876333587848</c:v>
                </c:pt>
                <c:pt idx="7">
                  <c:v>27.574945287172628</c:v>
                </c:pt>
                <c:pt idx="8">
                  <c:v>27.919481136762549</c:v>
                </c:pt>
                <c:pt idx="9">
                  <c:v>28.457983598313405</c:v>
                </c:pt>
                <c:pt idx="10">
                  <c:v>28.706380797964609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1BB-447F-9CBB-568AF795FF56}"/>
            </c:ext>
          </c:extLst>
        </c:ser>
        <c:ser>
          <c:idx val="4"/>
          <c:order val="4"/>
          <c:tx>
            <c:strRef>
              <c:f>Foglio5!$B$57</c:f>
              <c:strCache>
                <c:ptCount val="1"/>
                <c:pt idx="0">
                  <c:v>Pt6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Foglio5!$C$51:$M$51</c:f>
              <c:strCache>
                <c:ptCount val="11"/>
                <c:pt idx="0">
                  <c:v>17-giu</c:v>
                </c:pt>
                <c:pt idx="1">
                  <c:v>24-giu</c:v>
                </c:pt>
                <c:pt idx="2">
                  <c:v>01-lug</c:v>
                </c:pt>
                <c:pt idx="3">
                  <c:v>08-lug</c:v>
                </c:pt>
                <c:pt idx="4">
                  <c:v>15-lug</c:v>
                </c:pt>
                <c:pt idx="5">
                  <c:v>22-lug</c:v>
                </c:pt>
                <c:pt idx="6">
                  <c:v>29-lug</c:v>
                </c:pt>
                <c:pt idx="7">
                  <c:v>05-ago</c:v>
                </c:pt>
                <c:pt idx="8">
                  <c:v>12-ago</c:v>
                </c:pt>
                <c:pt idx="9">
                  <c:v>19-ago</c:v>
                </c:pt>
                <c:pt idx="10">
                  <c:v>26-ago</c:v>
                </c:pt>
              </c:strCache>
            </c:strRef>
          </c:cat>
          <c:val>
            <c:numRef>
              <c:f>Foglio5!$C$56:$M$56</c:f>
              <c:numCache>
                <c:formatCode>General</c:formatCode>
                <c:ptCount val="11"/>
                <c:pt idx="0">
                  <c:v>0</c:v>
                </c:pt>
                <c:pt idx="1">
                  <c:v>12.788595779100849</c:v>
                </c:pt>
                <c:pt idx="2">
                  <c:v>16.565305180810249</c:v>
                </c:pt>
                <c:pt idx="3">
                  <c:v>68.001255473700709</c:v>
                </c:pt>
                <c:pt idx="4">
                  <c:v>69.711791934711258</c:v>
                </c:pt>
                <c:pt idx="5">
                  <c:v>70.967756005277465</c:v>
                </c:pt>
                <c:pt idx="6">
                  <c:v>71.59327135401206</c:v>
                </c:pt>
                <c:pt idx="7">
                  <c:v>71.950506227791521</c:v>
                </c:pt>
                <c:pt idx="8">
                  <c:v>72.485525929597259</c:v>
                </c:pt>
                <c:pt idx="9">
                  <c:v>72.727515029533549</c:v>
                </c:pt>
                <c:pt idx="10">
                  <c:v>72.940594751363477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01BB-447F-9CBB-568AF795FF56}"/>
            </c:ext>
          </c:extLst>
        </c:ser>
        <c:ser>
          <c:idx val="5"/>
          <c:order val="5"/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Foglio5!$C$51:$M$51</c:f>
              <c:strCache>
                <c:ptCount val="11"/>
                <c:pt idx="0">
                  <c:v>17-giu</c:v>
                </c:pt>
                <c:pt idx="1">
                  <c:v>24-giu</c:v>
                </c:pt>
                <c:pt idx="2">
                  <c:v>01-lug</c:v>
                </c:pt>
                <c:pt idx="3">
                  <c:v>08-lug</c:v>
                </c:pt>
                <c:pt idx="4">
                  <c:v>15-lug</c:v>
                </c:pt>
                <c:pt idx="5">
                  <c:v>22-lug</c:v>
                </c:pt>
                <c:pt idx="6">
                  <c:v>29-lug</c:v>
                </c:pt>
                <c:pt idx="7">
                  <c:v>05-ago</c:v>
                </c:pt>
                <c:pt idx="8">
                  <c:v>12-ago</c:v>
                </c:pt>
                <c:pt idx="9">
                  <c:v>19-ago</c:v>
                </c:pt>
                <c:pt idx="10">
                  <c:v>26-ago</c:v>
                </c:pt>
              </c:strCache>
            </c:strRef>
          </c:cat>
          <c:val>
            <c:numRef>
              <c:f>Foglio5!$C$57:$M$57</c:f>
              <c:numCache>
                <c:formatCode>General</c:formatCode>
                <c:ptCount val="11"/>
                <c:pt idx="0">
                  <c:v>0</c:v>
                </c:pt>
                <c:pt idx="1">
                  <c:v>16.98959920271523</c:v>
                </c:pt>
                <c:pt idx="2">
                  <c:v>25.688156552055212</c:v>
                </c:pt>
                <c:pt idx="3">
                  <c:v>28.892092950361391</c:v>
                </c:pt>
                <c:pt idx="4">
                  <c:v>30.618503741711276</c:v>
                </c:pt>
                <c:pt idx="5">
                  <c:v>31.806072616877298</c:v>
                </c:pt>
                <c:pt idx="6">
                  <c:v>32.875091610359235</c:v>
                </c:pt>
                <c:pt idx="7">
                  <c:v>33.358242024958841</c:v>
                </c:pt>
                <c:pt idx="8">
                  <c:v>33.620695325841751</c:v>
                </c:pt>
                <c:pt idx="9">
                  <c:v>33.813051733852639</c:v>
                </c:pt>
                <c:pt idx="10">
                  <c:v>33.952606880473255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01BB-447F-9CBB-568AF795FF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15909632"/>
        <c:axId val="2015913376"/>
      </c:lineChart>
      <c:catAx>
        <c:axId val="2015909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015913376"/>
        <c:crosses val="autoZero"/>
        <c:auto val="1"/>
        <c:lblAlgn val="ctr"/>
        <c:lblOffset val="100"/>
        <c:noMultiLvlLbl val="0"/>
      </c:catAx>
      <c:valAx>
        <c:axId val="20159133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dirty="0"/>
                  <a:t>%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0159096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b="1"/>
              <a:t>W100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Foglio5!$B$60</c:f>
              <c:strCache>
                <c:ptCount val="1"/>
                <c:pt idx="0">
                  <c:v>Pt1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Foglio5!$C$59:$M$59</c:f>
              <c:strCache>
                <c:ptCount val="11"/>
                <c:pt idx="0">
                  <c:v>17-giu</c:v>
                </c:pt>
                <c:pt idx="1">
                  <c:v>24-giu</c:v>
                </c:pt>
                <c:pt idx="2">
                  <c:v>01-lug</c:v>
                </c:pt>
                <c:pt idx="3">
                  <c:v>08-lug</c:v>
                </c:pt>
                <c:pt idx="4">
                  <c:v>15-lug</c:v>
                </c:pt>
                <c:pt idx="5">
                  <c:v>22-lug</c:v>
                </c:pt>
                <c:pt idx="6">
                  <c:v>29-lug</c:v>
                </c:pt>
                <c:pt idx="7">
                  <c:v>05-ago</c:v>
                </c:pt>
                <c:pt idx="8">
                  <c:v>12-ago</c:v>
                </c:pt>
                <c:pt idx="9">
                  <c:v>19-ago</c:v>
                </c:pt>
                <c:pt idx="10">
                  <c:v>26-ago</c:v>
                </c:pt>
              </c:strCache>
            </c:strRef>
          </c:cat>
          <c:val>
            <c:numRef>
              <c:f>Foglio5!$C$60:$M$60</c:f>
              <c:numCache>
                <c:formatCode>General</c:formatCode>
                <c:ptCount val="11"/>
                <c:pt idx="0">
                  <c:v>0</c:v>
                </c:pt>
                <c:pt idx="1">
                  <c:v>9.7396084871717967</c:v>
                </c:pt>
                <c:pt idx="2">
                  <c:v>14.766206698916147</c:v>
                </c:pt>
                <c:pt idx="3">
                  <c:v>17.403670132953298</c:v>
                </c:pt>
                <c:pt idx="4">
                  <c:v>18.598594194993918</c:v>
                </c:pt>
                <c:pt idx="5">
                  <c:v>19.051767398445847</c:v>
                </c:pt>
                <c:pt idx="6">
                  <c:v>19.927642608210348</c:v>
                </c:pt>
                <c:pt idx="7">
                  <c:v>20.413831388079728</c:v>
                </c:pt>
                <c:pt idx="8">
                  <c:v>20.607485788950623</c:v>
                </c:pt>
                <c:pt idx="9">
                  <c:v>20.75621738091834</c:v>
                </c:pt>
                <c:pt idx="10">
                  <c:v>20.905637646873807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97D-4AB8-AF9F-D6368AB904BD}"/>
            </c:ext>
          </c:extLst>
        </c:ser>
        <c:ser>
          <c:idx val="1"/>
          <c:order val="1"/>
          <c:tx>
            <c:strRef>
              <c:f>Foglio5!$B$61</c:f>
              <c:strCache>
                <c:ptCount val="1"/>
                <c:pt idx="0">
                  <c:v>Pt2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Foglio5!$C$59:$M$59</c:f>
              <c:strCache>
                <c:ptCount val="11"/>
                <c:pt idx="0">
                  <c:v>17-giu</c:v>
                </c:pt>
                <c:pt idx="1">
                  <c:v>24-giu</c:v>
                </c:pt>
                <c:pt idx="2">
                  <c:v>01-lug</c:v>
                </c:pt>
                <c:pt idx="3">
                  <c:v>08-lug</c:v>
                </c:pt>
                <c:pt idx="4">
                  <c:v>15-lug</c:v>
                </c:pt>
                <c:pt idx="5">
                  <c:v>22-lug</c:v>
                </c:pt>
                <c:pt idx="6">
                  <c:v>29-lug</c:v>
                </c:pt>
                <c:pt idx="7">
                  <c:v>05-ago</c:v>
                </c:pt>
                <c:pt idx="8">
                  <c:v>12-ago</c:v>
                </c:pt>
                <c:pt idx="9">
                  <c:v>19-ago</c:v>
                </c:pt>
                <c:pt idx="10">
                  <c:v>26-ago</c:v>
                </c:pt>
              </c:strCache>
            </c:strRef>
          </c:cat>
          <c:val>
            <c:numRef>
              <c:f>Foglio5!$C$61:$M$61</c:f>
              <c:numCache>
                <c:formatCode>General</c:formatCode>
                <c:ptCount val="11"/>
                <c:pt idx="0">
                  <c:v>0</c:v>
                </c:pt>
                <c:pt idx="1">
                  <c:v>6.9082006724827112</c:v>
                </c:pt>
                <c:pt idx="2">
                  <c:v>9.3267965999806997</c:v>
                </c:pt>
                <c:pt idx="3">
                  <c:v>11.380378472130113</c:v>
                </c:pt>
                <c:pt idx="4">
                  <c:v>12.185747599646891</c:v>
                </c:pt>
                <c:pt idx="5">
                  <c:v>13.731036401393423</c:v>
                </c:pt>
                <c:pt idx="6">
                  <c:v>14.636690924814603</c:v>
                </c:pt>
                <c:pt idx="7">
                  <c:v>14.999553788128159</c:v>
                </c:pt>
                <c:pt idx="8">
                  <c:v>15.366024314286829</c:v>
                </c:pt>
                <c:pt idx="9">
                  <c:v>15.366024314286829</c:v>
                </c:pt>
                <c:pt idx="10">
                  <c:v>15.527060811424265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97D-4AB8-AF9F-D6368AB904BD}"/>
            </c:ext>
          </c:extLst>
        </c:ser>
        <c:ser>
          <c:idx val="2"/>
          <c:order val="2"/>
          <c:tx>
            <c:strRef>
              <c:f>Foglio5!$B$62</c:f>
              <c:strCache>
                <c:ptCount val="1"/>
                <c:pt idx="0">
                  <c:v>Pt3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Foglio5!$C$59:$M$59</c:f>
              <c:strCache>
                <c:ptCount val="11"/>
                <c:pt idx="0">
                  <c:v>17-giu</c:v>
                </c:pt>
                <c:pt idx="1">
                  <c:v>24-giu</c:v>
                </c:pt>
                <c:pt idx="2">
                  <c:v>01-lug</c:v>
                </c:pt>
                <c:pt idx="3">
                  <c:v>08-lug</c:v>
                </c:pt>
                <c:pt idx="4">
                  <c:v>15-lug</c:v>
                </c:pt>
                <c:pt idx="5">
                  <c:v>22-lug</c:v>
                </c:pt>
                <c:pt idx="6">
                  <c:v>29-lug</c:v>
                </c:pt>
                <c:pt idx="7">
                  <c:v>05-ago</c:v>
                </c:pt>
                <c:pt idx="8">
                  <c:v>12-ago</c:v>
                </c:pt>
                <c:pt idx="9">
                  <c:v>19-ago</c:v>
                </c:pt>
                <c:pt idx="10">
                  <c:v>26-ago</c:v>
                </c:pt>
              </c:strCache>
            </c:strRef>
          </c:cat>
          <c:val>
            <c:numRef>
              <c:f>Foglio5!$C$62:$M$62</c:f>
              <c:numCache>
                <c:formatCode>General</c:formatCode>
                <c:ptCount val="11"/>
                <c:pt idx="0">
                  <c:v>0</c:v>
                </c:pt>
                <c:pt idx="1">
                  <c:v>9.0741079020648918</c:v>
                </c:pt>
                <c:pt idx="2">
                  <c:v>15.475004343223828</c:v>
                </c:pt>
                <c:pt idx="3">
                  <c:v>15.475004343223828</c:v>
                </c:pt>
                <c:pt idx="4">
                  <c:v>17.909398407645696</c:v>
                </c:pt>
                <c:pt idx="5">
                  <c:v>21.248629225137382</c:v>
                </c:pt>
                <c:pt idx="6">
                  <c:v>21.769841346349502</c:v>
                </c:pt>
                <c:pt idx="7">
                  <c:v>22.060196383442509</c:v>
                </c:pt>
                <c:pt idx="8">
                  <c:v>22.329058530017623</c:v>
                </c:pt>
                <c:pt idx="9">
                  <c:v>22.615046773986556</c:v>
                </c:pt>
                <c:pt idx="10">
                  <c:v>22.855534967454684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97D-4AB8-AF9F-D6368AB904BD}"/>
            </c:ext>
          </c:extLst>
        </c:ser>
        <c:ser>
          <c:idx val="3"/>
          <c:order val="3"/>
          <c:tx>
            <c:strRef>
              <c:f>Foglio5!$B$63</c:f>
              <c:strCache>
                <c:ptCount val="1"/>
                <c:pt idx="0">
                  <c:v>Pt4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Foglio5!$C$59:$M$59</c:f>
              <c:strCache>
                <c:ptCount val="11"/>
                <c:pt idx="0">
                  <c:v>17-giu</c:v>
                </c:pt>
                <c:pt idx="1">
                  <c:v>24-giu</c:v>
                </c:pt>
                <c:pt idx="2">
                  <c:v>01-lug</c:v>
                </c:pt>
                <c:pt idx="3">
                  <c:v>08-lug</c:v>
                </c:pt>
                <c:pt idx="4">
                  <c:v>15-lug</c:v>
                </c:pt>
                <c:pt idx="5">
                  <c:v>22-lug</c:v>
                </c:pt>
                <c:pt idx="6">
                  <c:v>29-lug</c:v>
                </c:pt>
                <c:pt idx="7">
                  <c:v>05-ago</c:v>
                </c:pt>
                <c:pt idx="8">
                  <c:v>12-ago</c:v>
                </c:pt>
                <c:pt idx="9">
                  <c:v>19-ago</c:v>
                </c:pt>
                <c:pt idx="10">
                  <c:v>26-ago</c:v>
                </c:pt>
              </c:strCache>
            </c:strRef>
          </c:cat>
          <c:val>
            <c:numRef>
              <c:f>Foglio5!$C$63:$M$63</c:f>
              <c:numCache>
                <c:formatCode>General</c:formatCode>
                <c:ptCount val="11"/>
                <c:pt idx="0">
                  <c:v>0</c:v>
                </c:pt>
                <c:pt idx="1">
                  <c:v>4.8297940116881319</c:v>
                </c:pt>
                <c:pt idx="2">
                  <c:v>9.0805601681869881</c:v>
                </c:pt>
                <c:pt idx="3">
                  <c:v>11.280880296238209</c:v>
                </c:pt>
                <c:pt idx="4">
                  <c:v>11.554852898977934</c:v>
                </c:pt>
                <c:pt idx="5">
                  <c:v>12.956654441714056</c:v>
                </c:pt>
                <c:pt idx="6">
                  <c:v>13.844057621015127</c:v>
                </c:pt>
                <c:pt idx="7">
                  <c:v>14.239055041147452</c:v>
                </c:pt>
                <c:pt idx="8">
                  <c:v>14.63641426188366</c:v>
                </c:pt>
                <c:pt idx="9">
                  <c:v>14.812973006405082</c:v>
                </c:pt>
                <c:pt idx="10">
                  <c:v>15.043712643282525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97D-4AB8-AF9F-D6368AB904BD}"/>
            </c:ext>
          </c:extLst>
        </c:ser>
        <c:ser>
          <c:idx val="4"/>
          <c:order val="4"/>
          <c:tx>
            <c:strRef>
              <c:f>Foglio5!$B$64</c:f>
              <c:strCache>
                <c:ptCount val="1"/>
                <c:pt idx="0">
                  <c:v>Pt5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Foglio5!$C$59:$M$59</c:f>
              <c:strCache>
                <c:ptCount val="11"/>
                <c:pt idx="0">
                  <c:v>17-giu</c:v>
                </c:pt>
                <c:pt idx="1">
                  <c:v>24-giu</c:v>
                </c:pt>
                <c:pt idx="2">
                  <c:v>01-lug</c:v>
                </c:pt>
                <c:pt idx="3">
                  <c:v>08-lug</c:v>
                </c:pt>
                <c:pt idx="4">
                  <c:v>15-lug</c:v>
                </c:pt>
                <c:pt idx="5">
                  <c:v>22-lug</c:v>
                </c:pt>
                <c:pt idx="6">
                  <c:v>29-lug</c:v>
                </c:pt>
                <c:pt idx="7">
                  <c:v>05-ago</c:v>
                </c:pt>
                <c:pt idx="8">
                  <c:v>12-ago</c:v>
                </c:pt>
                <c:pt idx="9">
                  <c:v>19-ago</c:v>
                </c:pt>
                <c:pt idx="10">
                  <c:v>26-ago</c:v>
                </c:pt>
              </c:strCache>
            </c:strRef>
          </c:cat>
          <c:val>
            <c:numRef>
              <c:f>Foglio5!$C$64:$M$64</c:f>
              <c:numCache>
                <c:formatCode>General</c:formatCode>
                <c:ptCount val="11"/>
                <c:pt idx="0">
                  <c:v>0</c:v>
                </c:pt>
                <c:pt idx="1">
                  <c:v>12.151455183962923</c:v>
                </c:pt>
                <c:pt idx="2">
                  <c:v>17.804593790233692</c:v>
                </c:pt>
                <c:pt idx="3">
                  <c:v>20.0583596626246</c:v>
                </c:pt>
                <c:pt idx="4">
                  <c:v>21.926197776108225</c:v>
                </c:pt>
                <c:pt idx="5">
                  <c:v>22.7692505023827</c:v>
                </c:pt>
                <c:pt idx="6">
                  <c:v>23.713045073800181</c:v>
                </c:pt>
                <c:pt idx="7">
                  <c:v>24.537738644725934</c:v>
                </c:pt>
                <c:pt idx="8">
                  <c:v>24.849726325676134</c:v>
                </c:pt>
                <c:pt idx="9">
                  <c:v>25.016434798694188</c:v>
                </c:pt>
                <c:pt idx="10">
                  <c:v>25.143689115198534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297D-4AB8-AF9F-D6368AB904BD}"/>
            </c:ext>
          </c:extLst>
        </c:ser>
        <c:ser>
          <c:idx val="5"/>
          <c:order val="5"/>
          <c:tx>
            <c:strRef>
              <c:f>Foglio5!$B$65</c:f>
              <c:strCache>
                <c:ptCount val="1"/>
                <c:pt idx="0">
                  <c:v>Pt6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Foglio5!$C$59:$M$59</c:f>
              <c:strCache>
                <c:ptCount val="11"/>
                <c:pt idx="0">
                  <c:v>17-giu</c:v>
                </c:pt>
                <c:pt idx="1">
                  <c:v>24-giu</c:v>
                </c:pt>
                <c:pt idx="2">
                  <c:v>01-lug</c:v>
                </c:pt>
                <c:pt idx="3">
                  <c:v>08-lug</c:v>
                </c:pt>
                <c:pt idx="4">
                  <c:v>15-lug</c:v>
                </c:pt>
                <c:pt idx="5">
                  <c:v>22-lug</c:v>
                </c:pt>
                <c:pt idx="6">
                  <c:v>29-lug</c:v>
                </c:pt>
                <c:pt idx="7">
                  <c:v>05-ago</c:v>
                </c:pt>
                <c:pt idx="8">
                  <c:v>12-ago</c:v>
                </c:pt>
                <c:pt idx="9">
                  <c:v>19-ago</c:v>
                </c:pt>
                <c:pt idx="10">
                  <c:v>26-ago</c:v>
                </c:pt>
              </c:strCache>
            </c:strRef>
          </c:cat>
          <c:val>
            <c:numRef>
              <c:f>Foglio5!$C$65:$M$65</c:f>
              <c:numCache>
                <c:formatCode>General</c:formatCode>
                <c:ptCount val="11"/>
                <c:pt idx="0">
                  <c:v>0</c:v>
                </c:pt>
                <c:pt idx="1">
                  <c:v>11.858467898404992</c:v>
                </c:pt>
                <c:pt idx="2">
                  <c:v>19.027515298948085</c:v>
                </c:pt>
                <c:pt idx="3">
                  <c:v>27.320189940850796</c:v>
                </c:pt>
                <c:pt idx="4">
                  <c:v>28.142836341227842</c:v>
                </c:pt>
                <c:pt idx="5">
                  <c:v>30.071152094070346</c:v>
                </c:pt>
                <c:pt idx="6">
                  <c:v>30.923940497711996</c:v>
                </c:pt>
                <c:pt idx="7">
                  <c:v>31.02448493044821</c:v>
                </c:pt>
                <c:pt idx="8">
                  <c:v>31.256507918373018</c:v>
                </c:pt>
                <c:pt idx="9">
                  <c:v>31.426733049279264</c:v>
                </c:pt>
                <c:pt idx="10">
                  <c:v>31.50111624833643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297D-4AB8-AF9F-D6368AB904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06793152"/>
        <c:axId val="406779840"/>
      </c:lineChart>
      <c:catAx>
        <c:axId val="406793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06779840"/>
        <c:crosses val="autoZero"/>
        <c:auto val="1"/>
        <c:lblAlgn val="ctr"/>
        <c:lblOffset val="100"/>
        <c:noMultiLvlLbl val="0"/>
      </c:catAx>
      <c:valAx>
        <c:axId val="406779840"/>
        <c:scaling>
          <c:orientation val="minMax"/>
          <c:max val="8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dirty="0"/>
                  <a:t>%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067931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it-IT" b="1" dirty="0">
                <a:solidFill>
                  <a:schemeClr val="tx1"/>
                </a:solidFill>
              </a:rPr>
              <a:t>Produzione Totale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>
        <c:manualLayout>
          <c:layoutTarget val="inner"/>
          <c:xMode val="edge"/>
          <c:yMode val="edge"/>
          <c:x val="0.10515093176378162"/>
          <c:y val="0.166237850785171"/>
          <c:w val="0.84682986055314513"/>
          <c:h val="0.68654063872964621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solidFill>
                <a:srgbClr val="FFC000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FFCC"/>
              </a:solidFill>
              <a:ln>
                <a:solidFill>
                  <a:srgbClr val="FFC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AC1-46B1-97CA-99EF8583B1E1}"/>
              </c:ext>
            </c:extLst>
          </c:dPt>
          <c:dPt>
            <c:idx val="1"/>
            <c:invertIfNegative val="0"/>
            <c:bubble3D val="0"/>
            <c:spPr>
              <a:solidFill>
                <a:srgbClr val="FF9900"/>
              </a:solidFill>
              <a:ln>
                <a:solidFill>
                  <a:srgbClr val="FFC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AC1-46B1-97CA-99EF8583B1E1}"/>
              </c:ext>
            </c:extLst>
          </c:dPt>
          <c:dPt>
            <c:idx val="2"/>
            <c:invertIfNegative val="0"/>
            <c:bubble3D val="0"/>
            <c:spPr>
              <a:solidFill>
                <a:srgbClr val="00CC99"/>
              </a:solidFill>
              <a:ln>
                <a:solidFill>
                  <a:srgbClr val="00B05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AC1-46B1-97CA-99EF8583B1E1}"/>
              </c:ext>
            </c:extLst>
          </c:dPt>
          <c:dLbls>
            <c:dLbl>
              <c:idx val="0"/>
              <c:layout>
                <c:manualLayout>
                  <c:x val="2.6677337601707348E-3"/>
                  <c:y val="-7.7972725508992036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12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1AC1-46B1-97CA-99EF8583B1E1}"/>
                </c:ext>
              </c:extLst>
            </c:dLbl>
            <c:dLbl>
              <c:idx val="1"/>
              <c:layout>
                <c:manualLayout>
                  <c:x val="-9.7815774563418911E-17"/>
                  <c:y val="-5.7179998706594182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14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1AC1-46B1-97CA-99EF8583B1E1}"/>
                </c:ext>
              </c:extLst>
            </c:dLbl>
            <c:dLbl>
              <c:idx val="2"/>
              <c:layout>
                <c:manualLayout>
                  <c:x val="8.0032012805122052E-3"/>
                  <c:y val="-0.11955817911378781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13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1AC1-46B1-97CA-99EF8583B1E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plus"/>
            <c:errValType val="cust"/>
            <c:noEndCap val="0"/>
            <c:plus>
              <c:numRef>
                <c:f>GraficiPro!$I$4:$I$6</c:f>
                <c:numCache>
                  <c:formatCode>General</c:formatCode>
                  <c:ptCount val="3"/>
                  <c:pt idx="0">
                    <c:v>1.0400854665736732</c:v>
                  </c:pt>
                  <c:pt idx="1">
                    <c:v>2.1101507318462112</c:v>
                  </c:pt>
                  <c:pt idx="2">
                    <c:v>1.4767644813352359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GraficiPro!$B$4:$B$6</c:f>
              <c:strCache>
                <c:ptCount val="3"/>
                <c:pt idx="0">
                  <c:v>W60</c:v>
                </c:pt>
                <c:pt idx="1">
                  <c:v>W80</c:v>
                </c:pt>
                <c:pt idx="2">
                  <c:v>W100</c:v>
                </c:pt>
              </c:strCache>
            </c:strRef>
          </c:cat>
          <c:val>
            <c:numRef>
              <c:f>GraficiPro!$C$4:$C$6</c:f>
              <c:numCache>
                <c:formatCode>General</c:formatCode>
                <c:ptCount val="3"/>
                <c:pt idx="0">
                  <c:v>12.116666666666667</c:v>
                </c:pt>
                <c:pt idx="1">
                  <c:v>13.691666666666668</c:v>
                </c:pt>
                <c:pt idx="2">
                  <c:v>12.700000000000001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AC1-46B1-97CA-99EF8583B1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96145552"/>
        <c:axId val="596149712"/>
      </c:barChart>
      <c:catAx>
        <c:axId val="596145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96149712"/>
        <c:crosses val="autoZero"/>
        <c:auto val="1"/>
        <c:lblAlgn val="ctr"/>
        <c:lblOffset val="100"/>
        <c:noMultiLvlLbl val="0"/>
      </c:catAx>
      <c:valAx>
        <c:axId val="5961497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b="1" dirty="0">
                    <a:solidFill>
                      <a:schemeClr val="tx1"/>
                    </a:solidFill>
                  </a:rPr>
                  <a:t>Kg/p.ta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961455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it-IT" b="1" dirty="0">
                <a:solidFill>
                  <a:schemeClr val="tx1"/>
                </a:solidFill>
              </a:rPr>
              <a:t>Peso Medio Frutto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>
        <c:manualLayout>
          <c:layoutTarget val="inner"/>
          <c:xMode val="edge"/>
          <c:yMode val="edge"/>
          <c:x val="7.0397238925081332E-2"/>
          <c:y val="0.1502010693422183"/>
          <c:w val="0.90527127602876722"/>
          <c:h val="0.755601445831529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FFCC"/>
              </a:solidFill>
              <a:ln>
                <a:solidFill>
                  <a:srgbClr val="FF99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B50-44D3-B685-15A9042298E1}"/>
              </c:ext>
            </c:extLst>
          </c:dPt>
          <c:dPt>
            <c:idx val="1"/>
            <c:invertIfNegative val="0"/>
            <c:bubble3D val="0"/>
            <c:spPr>
              <a:solidFill>
                <a:srgbClr val="FF99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B50-44D3-B685-15A9042298E1}"/>
              </c:ext>
            </c:extLst>
          </c:dPt>
          <c:dPt>
            <c:idx val="2"/>
            <c:invertIfNegative val="0"/>
            <c:bubble3D val="0"/>
            <c:spPr>
              <a:solidFill>
                <a:srgbClr val="00CC99"/>
              </a:solidFill>
              <a:ln>
                <a:solidFill>
                  <a:srgbClr val="00B05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B50-44D3-B685-15A9042298E1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170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4B50-44D3-B685-15A9042298E1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180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4B50-44D3-B685-15A9042298E1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178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4B50-44D3-B685-15A9042298E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plus"/>
            <c:errValType val="cust"/>
            <c:noEndCap val="0"/>
            <c:plus>
              <c:numRef>
                <c:f>GraficiPro!$J$4:$J$6</c:f>
                <c:numCache>
                  <c:formatCode>General</c:formatCode>
                  <c:ptCount val="3"/>
                  <c:pt idx="0">
                    <c:v>3.4870903892381788</c:v>
                  </c:pt>
                  <c:pt idx="1">
                    <c:v>2.4782074864062138</c:v>
                  </c:pt>
                  <c:pt idx="2">
                    <c:v>2.7970305020914896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GraficiPro!$B$4:$B$6</c:f>
              <c:strCache>
                <c:ptCount val="3"/>
                <c:pt idx="0">
                  <c:v>W60</c:v>
                </c:pt>
                <c:pt idx="1">
                  <c:v>W80</c:v>
                </c:pt>
                <c:pt idx="2">
                  <c:v>W100</c:v>
                </c:pt>
              </c:strCache>
            </c:strRef>
          </c:cat>
          <c:val>
            <c:numRef>
              <c:f>GraficiPro!$E$4:$E$6</c:f>
              <c:numCache>
                <c:formatCode>General</c:formatCode>
                <c:ptCount val="3"/>
                <c:pt idx="0">
                  <c:v>170.36111111111111</c:v>
                </c:pt>
                <c:pt idx="1">
                  <c:v>180.18055555555554</c:v>
                </c:pt>
                <c:pt idx="2">
                  <c:v>177.75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B50-44D3-B685-15A9042298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96145552"/>
        <c:axId val="596149712"/>
      </c:barChart>
      <c:catAx>
        <c:axId val="596145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96149712"/>
        <c:crosses val="autoZero"/>
        <c:auto val="1"/>
        <c:lblAlgn val="ctr"/>
        <c:lblOffset val="100"/>
        <c:noMultiLvlLbl val="0"/>
      </c:catAx>
      <c:valAx>
        <c:axId val="596149712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b="1" dirty="0">
                    <a:solidFill>
                      <a:schemeClr val="tx1"/>
                    </a:solidFill>
                  </a:rPr>
                  <a:t>g</a:t>
                </a:r>
              </a:p>
            </c:rich>
          </c:tx>
          <c:layout>
            <c:manualLayout>
              <c:xMode val="edge"/>
              <c:yMode val="edge"/>
              <c:x val="1.5483672302096374E-2"/>
              <c:y val="3.4243193161531564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961455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606468934992005E-2"/>
          <c:y val="7.4105410570232386E-2"/>
          <c:w val="0.93943539378847241"/>
          <c:h val="0.743464615500034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GraficiDiametroFrutto!$B$24</c:f>
              <c:strCache>
                <c:ptCount val="1"/>
                <c:pt idx="0">
                  <c:v>W60</c:v>
                </c:pt>
              </c:strCache>
            </c:strRef>
          </c:tx>
          <c:spPr>
            <a:solidFill>
              <a:srgbClr val="FFFFCC"/>
            </a:solidFill>
            <a:ln>
              <a:solidFill>
                <a:srgbClr val="FFC000"/>
              </a:solidFill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45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AD9F-4CB6-A2F3-05DF09180F78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52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AD9F-4CB6-A2F3-05DF09180F78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61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AD9F-4CB6-A2F3-05DF09180F78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66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AD9F-4CB6-A2F3-05DF09180F78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64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AD9F-4CB6-A2F3-05DF09180F7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plus"/>
            <c:errValType val="cust"/>
            <c:noEndCap val="0"/>
            <c:plus>
              <c:numRef>
                <c:f>GraficiDiametroFrutto!$E$25:$E$29</c:f>
                <c:numCache>
                  <c:formatCode>General</c:formatCode>
                  <c:ptCount val="5"/>
                  <c:pt idx="0">
                    <c:v>1.00138216300716</c:v>
                  </c:pt>
                  <c:pt idx="1">
                    <c:v>1.223151417445935</c:v>
                  </c:pt>
                  <c:pt idx="2">
                    <c:v>1.2287626426386997</c:v>
                  </c:pt>
                  <c:pt idx="3">
                    <c:v>0.76226413018498129</c:v>
                  </c:pt>
                  <c:pt idx="4">
                    <c:v>0.88336006248867782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GraficiDiametroFrutto!$A$25:$A$29</c:f>
              <c:strCache>
                <c:ptCount val="5"/>
                <c:pt idx="0">
                  <c:v>10-giu</c:v>
                </c:pt>
                <c:pt idx="1">
                  <c:v>17-giu</c:v>
                </c:pt>
                <c:pt idx="2">
                  <c:v>24-giu</c:v>
                </c:pt>
                <c:pt idx="3">
                  <c:v>01-lug</c:v>
                </c:pt>
                <c:pt idx="4">
                  <c:v>08-lug</c:v>
                </c:pt>
              </c:strCache>
            </c:strRef>
          </c:cat>
          <c:val>
            <c:numRef>
              <c:f>GraficiDiametroFrutto!$B$25:$B$29</c:f>
              <c:numCache>
                <c:formatCode>General</c:formatCode>
                <c:ptCount val="5"/>
                <c:pt idx="0">
                  <c:v>45.013316666666668</c:v>
                </c:pt>
                <c:pt idx="1">
                  <c:v>51.911699999999996</c:v>
                </c:pt>
                <c:pt idx="2">
                  <c:v>60.453916666666672</c:v>
                </c:pt>
                <c:pt idx="3">
                  <c:v>65.584083333333325</c:v>
                </c:pt>
                <c:pt idx="4">
                  <c:v>64.25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D9F-4CB6-A2F3-05DF09180F78}"/>
            </c:ext>
          </c:extLst>
        </c:ser>
        <c:ser>
          <c:idx val="1"/>
          <c:order val="1"/>
          <c:tx>
            <c:strRef>
              <c:f>GraficiDiametroFrutto!$C$24</c:f>
              <c:strCache>
                <c:ptCount val="1"/>
                <c:pt idx="0">
                  <c:v>W80</c:v>
                </c:pt>
              </c:strCache>
            </c:strRef>
          </c:tx>
          <c:spPr>
            <a:solidFill>
              <a:srgbClr val="FF9900"/>
            </a:solidFill>
            <a:ln>
              <a:solidFill>
                <a:srgbClr val="FF9900"/>
              </a:solidFill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44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AD9F-4CB6-A2F3-05DF09180F78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51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AD9F-4CB6-A2F3-05DF09180F78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59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A-AD9F-4CB6-A2F3-05DF09180F78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64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B-AD9F-4CB6-A2F3-05DF09180F78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65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C-AD9F-4CB6-A2F3-05DF09180F7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plus"/>
            <c:errValType val="cust"/>
            <c:noEndCap val="0"/>
            <c:plus>
              <c:numRef>
                <c:f>GraficiDiametroFrutto!$F$25:$F$29</c:f>
                <c:numCache>
                  <c:formatCode>General</c:formatCode>
                  <c:ptCount val="5"/>
                  <c:pt idx="0">
                    <c:v>0.81799129036384588</c:v>
                  </c:pt>
                  <c:pt idx="1">
                    <c:v>1.1066530551371758</c:v>
                  </c:pt>
                  <c:pt idx="2">
                    <c:v>1.420836011336676</c:v>
                  </c:pt>
                  <c:pt idx="3">
                    <c:v>1.122180959087379</c:v>
                  </c:pt>
                  <c:pt idx="4">
                    <c:v>0.89841441261264665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GraficiDiametroFrutto!$A$25:$A$29</c:f>
              <c:strCache>
                <c:ptCount val="5"/>
                <c:pt idx="0">
                  <c:v>10-giu</c:v>
                </c:pt>
                <c:pt idx="1">
                  <c:v>17-giu</c:v>
                </c:pt>
                <c:pt idx="2">
                  <c:v>24-giu</c:v>
                </c:pt>
                <c:pt idx="3">
                  <c:v>01-lug</c:v>
                </c:pt>
                <c:pt idx="4">
                  <c:v>08-lug</c:v>
                </c:pt>
              </c:strCache>
            </c:strRef>
          </c:cat>
          <c:val>
            <c:numRef>
              <c:f>GraficiDiametroFrutto!$C$25:$C$29</c:f>
              <c:numCache>
                <c:formatCode>General</c:formatCode>
                <c:ptCount val="5"/>
                <c:pt idx="0">
                  <c:v>43.789200000000008</c:v>
                </c:pt>
                <c:pt idx="1">
                  <c:v>50.756033333333335</c:v>
                </c:pt>
                <c:pt idx="2">
                  <c:v>58.947266666666664</c:v>
                </c:pt>
                <c:pt idx="3">
                  <c:v>64.348777777777769</c:v>
                </c:pt>
                <c:pt idx="4">
                  <c:v>65.282777777777767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D9F-4CB6-A2F3-05DF09180F78}"/>
            </c:ext>
          </c:extLst>
        </c:ser>
        <c:ser>
          <c:idx val="2"/>
          <c:order val="2"/>
          <c:tx>
            <c:strRef>
              <c:f>GraficiDiametroFrutto!$D$24</c:f>
              <c:strCache>
                <c:ptCount val="1"/>
                <c:pt idx="0">
                  <c:v>W100</c:v>
                </c:pt>
              </c:strCache>
            </c:strRef>
          </c:tx>
          <c:spPr>
            <a:solidFill>
              <a:srgbClr val="00CC99"/>
            </a:solidFill>
            <a:ln>
              <a:solidFill>
                <a:srgbClr val="00B050"/>
              </a:solidFill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44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D-AD9F-4CB6-A2F3-05DF09180F78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50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E-AD9F-4CB6-A2F3-05DF09180F78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58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F-AD9F-4CB6-A2F3-05DF09180F78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63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0-AD9F-4CB6-A2F3-05DF09180F78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62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1-AD9F-4CB6-A2F3-05DF09180F7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plus"/>
            <c:errValType val="cust"/>
            <c:noEndCap val="0"/>
            <c:plus>
              <c:numRef>
                <c:f>GraficiDiametroFrutto!$G$25:$G$29</c:f>
                <c:numCache>
                  <c:formatCode>General</c:formatCode>
                  <c:ptCount val="5"/>
                  <c:pt idx="0">
                    <c:v>1.107198558176709</c:v>
                  </c:pt>
                  <c:pt idx="1">
                    <c:v>1.1627182234402083</c:v>
                  </c:pt>
                  <c:pt idx="2">
                    <c:v>1.0308512962333529</c:v>
                  </c:pt>
                  <c:pt idx="3">
                    <c:v>0.71957163589563078</c:v>
                  </c:pt>
                  <c:pt idx="4">
                    <c:v>0.93196457644005115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GraficiDiametroFrutto!$A$25:$A$29</c:f>
              <c:strCache>
                <c:ptCount val="5"/>
                <c:pt idx="0">
                  <c:v>10-giu</c:v>
                </c:pt>
                <c:pt idx="1">
                  <c:v>17-giu</c:v>
                </c:pt>
                <c:pt idx="2">
                  <c:v>24-giu</c:v>
                </c:pt>
                <c:pt idx="3">
                  <c:v>01-lug</c:v>
                </c:pt>
                <c:pt idx="4">
                  <c:v>08-lug</c:v>
                </c:pt>
              </c:strCache>
            </c:strRef>
          </c:cat>
          <c:val>
            <c:numRef>
              <c:f>GraficiDiametroFrutto!$D$25:$D$29</c:f>
              <c:numCache>
                <c:formatCode>General</c:formatCode>
                <c:ptCount val="5"/>
                <c:pt idx="0">
                  <c:v>43.936124999999997</c:v>
                </c:pt>
                <c:pt idx="1">
                  <c:v>49.524458333333328</c:v>
                </c:pt>
                <c:pt idx="2">
                  <c:v>57.518250000000002</c:v>
                </c:pt>
                <c:pt idx="3">
                  <c:v>62.630916666666664</c:v>
                </c:pt>
                <c:pt idx="4">
                  <c:v>62.418750000000003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D9F-4CB6-A2F3-05DF09180F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78138488"/>
        <c:axId val="478138808"/>
      </c:barChart>
      <c:catAx>
        <c:axId val="478138488"/>
        <c:scaling>
          <c:orientation val="minMax"/>
        </c:scaling>
        <c:delete val="0"/>
        <c:axPos val="b"/>
        <c:title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78138808"/>
        <c:crosses val="autoZero"/>
        <c:auto val="1"/>
        <c:lblAlgn val="ctr"/>
        <c:lblOffset val="100"/>
        <c:noMultiLvlLbl val="0"/>
      </c:catAx>
      <c:valAx>
        <c:axId val="4781388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sz="1050" b="1" dirty="0">
                    <a:solidFill>
                      <a:schemeClr val="tx1"/>
                    </a:solidFill>
                  </a:rPr>
                  <a:t>mm</a:t>
                </a:r>
              </a:p>
            </c:rich>
          </c:tx>
          <c:layout>
            <c:manualLayout>
              <c:xMode val="edge"/>
              <c:yMode val="edge"/>
              <c:x val="1.4499916861607686E-2"/>
              <c:y val="2.2846389653584298E-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05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781384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none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it-IT" sz="1600" b="1" dirty="0">
                <a:solidFill>
                  <a:schemeClr val="tx1"/>
                </a:solidFill>
              </a:rPr>
              <a:t>Contenuto solidi solubili e Acidità</a:t>
            </a:r>
            <a:r>
              <a:rPr lang="it-IT" sz="1600" b="1" baseline="0" dirty="0">
                <a:solidFill>
                  <a:schemeClr val="tx1"/>
                </a:solidFill>
              </a:rPr>
              <a:t> titolabile</a:t>
            </a:r>
            <a:endParaRPr lang="it-IT" sz="1600" b="1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none" spc="2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>
        <c:manualLayout>
          <c:layoutTarget val="inner"/>
          <c:xMode val="edge"/>
          <c:yMode val="edge"/>
          <c:x val="9.6490976199954365E-2"/>
          <c:y val="0.12824809703162765"/>
          <c:w val="0.76725466976415468"/>
          <c:h val="0.70062636589495475"/>
        </c:manualLayout>
      </c:layout>
      <c:barChart>
        <c:barDir val="col"/>
        <c:grouping val="clustered"/>
        <c:varyColors val="0"/>
        <c:ser>
          <c:idx val="1"/>
          <c:order val="1"/>
          <c:tx>
            <c:v>Acidità totale</c:v>
          </c:tx>
          <c:spPr>
            <a:solidFill>
              <a:srgbClr val="C00000"/>
            </a:solidFill>
            <a:ln w="9525" cap="flat" cmpd="sng" algn="ctr">
              <a:noFill/>
              <a:round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 w="9525" cap="flat" cmpd="sng" algn="ctr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4B3A-4451-A62B-BEA502C8C57A}"/>
              </c:ext>
            </c:extLst>
          </c:dPt>
          <c:dPt>
            <c:idx val="1"/>
            <c:invertIfNegative val="0"/>
            <c:bubble3D val="0"/>
            <c:spPr>
              <a:solidFill>
                <a:srgbClr val="C00000"/>
              </a:solidFill>
              <a:ln w="9525" cap="flat" cmpd="sng" algn="ctr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4B3A-4451-A62B-BEA502C8C57A}"/>
              </c:ext>
            </c:extLst>
          </c:dPt>
          <c:dPt>
            <c:idx val="2"/>
            <c:invertIfNegative val="0"/>
            <c:bubble3D val="0"/>
            <c:spPr>
              <a:solidFill>
                <a:srgbClr val="C00000"/>
              </a:solidFill>
              <a:ln w="9525" cap="flat" cmpd="sng" algn="ctr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4B3A-4451-A62B-BEA502C8C57A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ns</a:t>
                    </a:r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4B3A-4451-A62B-BEA502C8C57A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ns</a:t>
                    </a:r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4B3A-4451-A62B-BEA502C8C57A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ns</a:t>
                    </a:r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4B3A-4451-A62B-BEA502C8C57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errBars>
            <c:errBarType val="plus"/>
            <c:errValType val="cust"/>
            <c:noEndCap val="0"/>
            <c:plus>
              <c:numRef>
                <c:f>'GraficiS-A'!$E$10:$G$10</c:f>
                <c:numCache>
                  <c:formatCode>General</c:formatCode>
                  <c:ptCount val="3"/>
                  <c:pt idx="0">
                    <c:v>8.1698244623754787E-2</c:v>
                  </c:pt>
                  <c:pt idx="1">
                    <c:v>9.6495012710271E-2</c:v>
                  </c:pt>
                  <c:pt idx="2">
                    <c:v>0.12906528706245826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c:spPr>
          </c:errBars>
          <c:cat>
            <c:strRef>
              <c:f>'GraficiS-A'!$B$8:$D$8</c:f>
              <c:strCache>
                <c:ptCount val="3"/>
                <c:pt idx="0">
                  <c:v>W60</c:v>
                </c:pt>
                <c:pt idx="1">
                  <c:v>W80</c:v>
                </c:pt>
                <c:pt idx="2">
                  <c:v>W100</c:v>
                </c:pt>
              </c:strCache>
            </c:strRef>
          </c:cat>
          <c:val>
            <c:numRef>
              <c:f>'GraficiS-A'!$B$10:$D$10</c:f>
              <c:numCache>
                <c:formatCode>0.0</c:formatCode>
                <c:ptCount val="3"/>
                <c:pt idx="0">
                  <c:v>6.9166666666666679</c:v>
                </c:pt>
                <c:pt idx="1">
                  <c:v>7.1277777777777755</c:v>
                </c:pt>
                <c:pt idx="2">
                  <c:v>6.844444444444445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B3A-4451-A62B-BEA502C8C5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47"/>
        <c:axId val="607849048"/>
        <c:axId val="607849832"/>
      </c:barChart>
      <c:lineChart>
        <c:grouping val="standard"/>
        <c:varyColors val="0"/>
        <c:ser>
          <c:idx val="0"/>
          <c:order val="0"/>
          <c:tx>
            <c:v>°BRIX</c:v>
          </c:tx>
          <c:spPr>
            <a:ln w="25400" cap="rnd" cmpd="sng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8.1466395112017292E-3"/>
                  <c:y val="-4.166666666666664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4B3A-4451-A62B-BEA502C8C57A}"/>
                </c:ext>
              </c:extLst>
            </c:dLbl>
            <c:dLbl>
              <c:idx val="1"/>
              <c:layout>
                <c:manualLayout>
                  <c:x val="-2.4439918533604988E-2"/>
                  <c:y val="-5.5555555555555552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ab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4B3A-4451-A62B-BEA502C8C57A}"/>
                </c:ext>
              </c:extLst>
            </c:dLbl>
            <c:dLbl>
              <c:idx val="2"/>
              <c:layout>
                <c:manualLayout>
                  <c:x val="-2.0260646819018884E-2"/>
                  <c:y val="-5.8553441300134866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4B3A-4451-A62B-BEA502C8C57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Dir val="y"/>
            <c:errBarType val="plus"/>
            <c:errValType val="cust"/>
            <c:noEndCap val="0"/>
            <c:plus>
              <c:numRef>
                <c:f>'GraficiS-A'!$E$9:$G$9</c:f>
                <c:numCache>
                  <c:formatCode>General</c:formatCode>
                  <c:ptCount val="3"/>
                  <c:pt idx="0">
                    <c:v>0.13118221773716665</c:v>
                  </c:pt>
                  <c:pt idx="1">
                    <c:v>0.41686873407129571</c:v>
                  </c:pt>
                  <c:pt idx="2">
                    <c:v>0.17617519238729359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c:spPr>
          </c:errBars>
          <c:cat>
            <c:strRef>
              <c:f>'GraficiS-A'!$B$8:$D$8</c:f>
              <c:strCache>
                <c:ptCount val="3"/>
                <c:pt idx="0">
                  <c:v>W60</c:v>
                </c:pt>
                <c:pt idx="1">
                  <c:v>W80</c:v>
                </c:pt>
                <c:pt idx="2">
                  <c:v>W100</c:v>
                </c:pt>
              </c:strCache>
            </c:strRef>
          </c:cat>
          <c:val>
            <c:numRef>
              <c:f>'GraficiS-A'!$B$9:$D$9</c:f>
              <c:numCache>
                <c:formatCode>0.0</c:formatCode>
                <c:ptCount val="3"/>
                <c:pt idx="0">
                  <c:v>14.386111111111111</c:v>
                </c:pt>
                <c:pt idx="1">
                  <c:v>14.222222222222225</c:v>
                </c:pt>
                <c:pt idx="2">
                  <c:v>14.991666666666665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4B3A-4451-A62B-BEA502C8C57A}"/>
            </c:ext>
          </c:extLst>
        </c:ser>
        <c:ser>
          <c:idx val="2"/>
          <c:order val="2"/>
          <c:spPr>
            <a:ln w="158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'GraficiS-A'!$B$8:$D$8</c:f>
              <c:strCache>
                <c:ptCount val="3"/>
                <c:pt idx="0">
                  <c:v>W60</c:v>
                </c:pt>
                <c:pt idx="1">
                  <c:v>W80</c:v>
                </c:pt>
                <c:pt idx="2">
                  <c:v>W100</c:v>
                </c:pt>
              </c:strCache>
            </c:strRef>
          </c:cat>
          <c:val>
            <c:numRef>
              <c:f>'GraficiS-A'!$C$2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4B3A-4451-A62B-BEA502C8C5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03915056"/>
        <c:axId val="325921008"/>
      </c:lineChart>
      <c:catAx>
        <c:axId val="607849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it-IT"/>
          </a:p>
        </c:txPr>
        <c:crossAx val="607849832"/>
        <c:crosses val="autoZero"/>
        <c:auto val="1"/>
        <c:lblAlgn val="ctr"/>
        <c:lblOffset val="100"/>
        <c:noMultiLvlLbl val="0"/>
      </c:catAx>
      <c:valAx>
        <c:axId val="607849832"/>
        <c:scaling>
          <c:orientation val="minMax"/>
          <c:max val="1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it-IT" sz="900" b="1" i="0" u="none" strike="noStrike" kern="1200" cap="all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b="1">
                    <a:solidFill>
                      <a:schemeClr val="tx1"/>
                    </a:solidFill>
                  </a:rPr>
                  <a:t>°bRIX</a:t>
                </a:r>
              </a:p>
            </c:rich>
          </c:tx>
          <c:layout>
            <c:manualLayout>
              <c:xMode val="edge"/>
              <c:yMode val="edge"/>
              <c:x val="2.8031291576116994E-3"/>
              <c:y val="0.4725040763528519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it-IT" sz="900" b="1" i="0" u="none" strike="noStrike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607849048"/>
        <c:crosses val="autoZero"/>
        <c:crossBetween val="between"/>
      </c:valAx>
      <c:valAx>
        <c:axId val="325921008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it-IT" sz="900" b="1" i="0" u="none" strike="noStrike" kern="1200" cap="all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b="1">
                    <a:solidFill>
                      <a:schemeClr val="tx1"/>
                    </a:solidFill>
                  </a:rPr>
                  <a:t>MEQNAOH/100G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it-IT" sz="900" b="1" i="0" u="none" strike="noStrike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603915056"/>
        <c:crosses val="max"/>
        <c:crossBetween val="between"/>
      </c:valAx>
      <c:catAx>
        <c:axId val="60391505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2592100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r"/>
      <c:legendEntry>
        <c:idx val="2"/>
        <c:delete val="1"/>
      </c:legendEntry>
      <c:layout>
        <c:manualLayout>
          <c:xMode val="edge"/>
          <c:yMode val="edge"/>
          <c:x val="0.31290039992382401"/>
          <c:y val="0.90600314694227224"/>
          <c:w val="0.37147009592157887"/>
          <c:h val="9.12753804471775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ysClr val="window" lastClr="FFFFFF"/>
    </a:solidFill>
    <a:ln w="76200">
      <a:noFill/>
    </a:ln>
    <a:effectLst/>
  </c:spPr>
  <c:txPr>
    <a:bodyPr/>
    <a:lstStyle/>
    <a:p>
      <a:pPr>
        <a:defRPr/>
      </a:pPr>
      <a:endParaRPr lang="it-IT"/>
    </a:p>
  </c:txPr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it-IT" sz="1600" b="1" dirty="0">
                <a:solidFill>
                  <a:schemeClr val="tx1"/>
                </a:solidFill>
              </a:rPr>
              <a:t>Durezza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>
        <c:manualLayout>
          <c:layoutTarget val="inner"/>
          <c:xMode val="edge"/>
          <c:yMode val="edge"/>
          <c:x val="9.6602896713800998E-2"/>
          <c:y val="0.15319443765181526"/>
          <c:w val="0.86694595854496037"/>
          <c:h val="0.72088764946048411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FE9-45EA-BCB9-2A8B95B22348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FE9-45EA-BCB9-2A8B95B22348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FE9-45EA-BCB9-2A8B95B22348}"/>
              </c:ext>
            </c:extLst>
          </c:dPt>
          <c:dLbls>
            <c:dLbl>
              <c:idx val="0"/>
              <c:layout>
                <c:manualLayout>
                  <c:x val="5.5555555555555297E-3"/>
                  <c:y val="-0.125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7FE9-45EA-BCB9-2A8B95B22348}"/>
                </c:ext>
              </c:extLst>
            </c:dLbl>
            <c:dLbl>
              <c:idx val="1"/>
              <c:layout>
                <c:manualLayout>
                  <c:x val="0"/>
                  <c:y val="-5.5555555555555601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7FE9-45EA-BCB9-2A8B95B22348}"/>
                </c:ext>
              </c:extLst>
            </c:dLbl>
            <c:dLbl>
              <c:idx val="2"/>
              <c:layout>
                <c:manualLayout>
                  <c:x val="-2.7777777777777779E-3"/>
                  <c:y val="-7.4074074074074112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7FE9-45EA-BCB9-2A8B95B2234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BarType val="plus"/>
            <c:errValType val="cust"/>
            <c:noEndCap val="0"/>
            <c:plus>
              <c:numRef>
                <c:f>[1]GraficiConsistenza!$E$4:$E$6</c:f>
                <c:numCache>
                  <c:formatCode>General</c:formatCode>
                  <c:ptCount val="3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Foglio1!$A$1:$A$3</c:f>
              <c:strCache>
                <c:ptCount val="3"/>
                <c:pt idx="0">
                  <c:v>W60</c:v>
                </c:pt>
                <c:pt idx="1">
                  <c:v>W80</c:v>
                </c:pt>
                <c:pt idx="2">
                  <c:v>W100</c:v>
                </c:pt>
              </c:strCache>
            </c:strRef>
          </c:cat>
          <c:val>
            <c:numRef>
              <c:f>Foglio1!$B$1:$B$3</c:f>
              <c:numCache>
                <c:formatCode>General</c:formatCode>
                <c:ptCount val="3"/>
                <c:pt idx="0">
                  <c:v>3.8890104166666668</c:v>
                </c:pt>
                <c:pt idx="1">
                  <c:v>4.5588541666666673</c:v>
                </c:pt>
                <c:pt idx="2">
                  <c:v>4.4285937499999983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Foglio1!$B$1:$B$0</c15:sqref>
                        </c15:formulaRef>
                      </c:ext>
                    </c:extLst>
                  </c:strRef>
                </c15:tx>
              </c15:filteredSeriesTitle>
            </c:ext>
            <c:ext xmlns:c16="http://schemas.microsoft.com/office/drawing/2014/chart" uri="{C3380CC4-5D6E-409C-BE32-E72D297353CC}">
              <c16:uniqueId val="{00000006-7FE9-45EA-BCB9-2A8B95B223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07847480"/>
        <c:axId val="607846696"/>
      </c:barChart>
      <c:catAx>
        <c:axId val="607847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607846696"/>
        <c:crosses val="autoZero"/>
        <c:auto val="1"/>
        <c:lblAlgn val="ctr"/>
        <c:lblOffset val="100"/>
        <c:noMultiLvlLbl val="0"/>
      </c:catAx>
      <c:valAx>
        <c:axId val="607846696"/>
        <c:scaling>
          <c:orientation val="minMax"/>
          <c:max val="6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sz="1400" b="1">
                    <a:solidFill>
                      <a:schemeClr val="tx1"/>
                    </a:solidFill>
                  </a:rPr>
                  <a:t>kg</a:t>
                </a:r>
              </a:p>
            </c:rich>
          </c:tx>
          <c:layout>
            <c:manualLayout>
              <c:xMode val="edge"/>
              <c:yMode val="edge"/>
              <c:x val="3.3302966689111577E-2"/>
              <c:y val="4.9128199185827968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607847480"/>
        <c:crosses val="autoZero"/>
        <c:crossBetween val="between"/>
        <c:majorUnit val="1"/>
      </c:valAx>
      <c:spPr>
        <a:solidFill>
          <a:sysClr val="window" lastClr="FFFFFF"/>
        </a:solidFill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ysClr val="window" lastClr="FFFFFF"/>
    </a:solidFill>
    <a:ln w="76200">
      <a:noFill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b="1" baseline="0" dirty="0"/>
              <a:t>% Incremento allungamento germogli Tesi 80</a:t>
            </a:r>
            <a:endParaRPr lang="it-IT" b="1" dirty="0"/>
          </a:p>
        </c:rich>
      </c:tx>
      <c:layout>
        <c:manualLayout>
          <c:xMode val="edge"/>
          <c:yMode val="edge"/>
          <c:x val="0.13839755351681957"/>
          <c:y val="4.166666666666666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Foglio4!$L$12</c:f>
              <c:strCache>
                <c:ptCount val="1"/>
                <c:pt idx="0">
                  <c:v>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Foglio4!$M$11:$V$11</c:f>
              <c:numCache>
                <c:formatCode>m/d/yyyy</c:formatCode>
                <c:ptCount val="10"/>
                <c:pt idx="0">
                  <c:v>44362</c:v>
                </c:pt>
                <c:pt idx="1">
                  <c:v>44376</c:v>
                </c:pt>
                <c:pt idx="2">
                  <c:v>44383</c:v>
                </c:pt>
                <c:pt idx="3">
                  <c:v>44391</c:v>
                </c:pt>
                <c:pt idx="4">
                  <c:v>44397</c:v>
                </c:pt>
                <c:pt idx="5">
                  <c:v>44404</c:v>
                </c:pt>
                <c:pt idx="6">
                  <c:v>44411</c:v>
                </c:pt>
                <c:pt idx="7">
                  <c:v>44418</c:v>
                </c:pt>
                <c:pt idx="8">
                  <c:v>44434</c:v>
                </c:pt>
                <c:pt idx="9">
                  <c:v>44441</c:v>
                </c:pt>
              </c:numCache>
            </c:numRef>
          </c:cat>
          <c:val>
            <c:numRef>
              <c:f>Foglio4!$M$12:$V$12</c:f>
              <c:numCache>
                <c:formatCode>General</c:formatCode>
                <c:ptCount val="10"/>
                <c:pt idx="0">
                  <c:v>0</c:v>
                </c:pt>
                <c:pt idx="1">
                  <c:v>15.624057616234722</c:v>
                </c:pt>
                <c:pt idx="2">
                  <c:v>23.497073489250596</c:v>
                </c:pt>
                <c:pt idx="3">
                  <c:v>28.754526063776343</c:v>
                </c:pt>
                <c:pt idx="4">
                  <c:v>30.715310377501833</c:v>
                </c:pt>
                <c:pt idx="5">
                  <c:v>30.715310377501833</c:v>
                </c:pt>
                <c:pt idx="6">
                  <c:v>35.534587485935567</c:v>
                </c:pt>
                <c:pt idx="7">
                  <c:v>35.885464678918026</c:v>
                </c:pt>
                <c:pt idx="8">
                  <c:v>36.354948246993146</c:v>
                </c:pt>
                <c:pt idx="9">
                  <c:v>36.354948246993146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42F-4794-AF18-F918E021C073}"/>
            </c:ext>
          </c:extLst>
        </c:ser>
        <c:ser>
          <c:idx val="1"/>
          <c:order val="1"/>
          <c:tx>
            <c:strRef>
              <c:f>Foglio4!$L$13</c:f>
              <c:strCache>
                <c:ptCount val="1"/>
                <c:pt idx="0">
                  <c:v>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Foglio4!$M$11:$V$11</c:f>
              <c:numCache>
                <c:formatCode>m/d/yyyy</c:formatCode>
                <c:ptCount val="10"/>
                <c:pt idx="0">
                  <c:v>44362</c:v>
                </c:pt>
                <c:pt idx="1">
                  <c:v>44376</c:v>
                </c:pt>
                <c:pt idx="2">
                  <c:v>44383</c:v>
                </c:pt>
                <c:pt idx="3">
                  <c:v>44391</c:v>
                </c:pt>
                <c:pt idx="4">
                  <c:v>44397</c:v>
                </c:pt>
                <c:pt idx="5">
                  <c:v>44404</c:v>
                </c:pt>
                <c:pt idx="6">
                  <c:v>44411</c:v>
                </c:pt>
                <c:pt idx="7">
                  <c:v>44418</c:v>
                </c:pt>
                <c:pt idx="8">
                  <c:v>44434</c:v>
                </c:pt>
                <c:pt idx="9">
                  <c:v>44441</c:v>
                </c:pt>
              </c:numCache>
            </c:numRef>
          </c:cat>
          <c:val>
            <c:numRef>
              <c:f>Foglio4!$M$13:$V$13</c:f>
              <c:numCache>
                <c:formatCode>General</c:formatCode>
                <c:ptCount val="10"/>
                <c:pt idx="0">
                  <c:v>0</c:v>
                </c:pt>
                <c:pt idx="1">
                  <c:v>21.366328141395893</c:v>
                </c:pt>
                <c:pt idx="2">
                  <c:v>35.12379418623307</c:v>
                </c:pt>
                <c:pt idx="3">
                  <c:v>41.873940297067954</c:v>
                </c:pt>
                <c:pt idx="4">
                  <c:v>43.877497526613887</c:v>
                </c:pt>
                <c:pt idx="5">
                  <c:v>43.877497526613887</c:v>
                </c:pt>
                <c:pt idx="6">
                  <c:v>47.76906621317805</c:v>
                </c:pt>
                <c:pt idx="7">
                  <c:v>48.262893373671879</c:v>
                </c:pt>
                <c:pt idx="8">
                  <c:v>49.183156144087555</c:v>
                </c:pt>
                <c:pt idx="9">
                  <c:v>49.183156144087555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42F-4794-AF18-F918E021C073}"/>
            </c:ext>
          </c:extLst>
        </c:ser>
        <c:ser>
          <c:idx val="2"/>
          <c:order val="2"/>
          <c:tx>
            <c:strRef>
              <c:f>Foglio4!$L$14</c:f>
              <c:strCache>
                <c:ptCount val="1"/>
                <c:pt idx="0">
                  <c:v>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Foglio4!$M$11:$V$11</c:f>
              <c:numCache>
                <c:formatCode>m/d/yyyy</c:formatCode>
                <c:ptCount val="10"/>
                <c:pt idx="0">
                  <c:v>44362</c:v>
                </c:pt>
                <c:pt idx="1">
                  <c:v>44376</c:v>
                </c:pt>
                <c:pt idx="2">
                  <c:v>44383</c:v>
                </c:pt>
                <c:pt idx="3">
                  <c:v>44391</c:v>
                </c:pt>
                <c:pt idx="4">
                  <c:v>44397</c:v>
                </c:pt>
                <c:pt idx="5">
                  <c:v>44404</c:v>
                </c:pt>
                <c:pt idx="6">
                  <c:v>44411</c:v>
                </c:pt>
                <c:pt idx="7">
                  <c:v>44418</c:v>
                </c:pt>
                <c:pt idx="8">
                  <c:v>44434</c:v>
                </c:pt>
                <c:pt idx="9">
                  <c:v>44441</c:v>
                </c:pt>
              </c:numCache>
            </c:numRef>
          </c:cat>
          <c:val>
            <c:numRef>
              <c:f>Foglio4!$M$14:$V$14</c:f>
              <c:numCache>
                <c:formatCode>General</c:formatCode>
                <c:ptCount val="10"/>
                <c:pt idx="0">
                  <c:v>0</c:v>
                </c:pt>
                <c:pt idx="1">
                  <c:v>13.280229198882774</c:v>
                </c:pt>
                <c:pt idx="2">
                  <c:v>15.822602080238706</c:v>
                </c:pt>
                <c:pt idx="3">
                  <c:v>16.347536463440807</c:v>
                </c:pt>
                <c:pt idx="4">
                  <c:v>16.347536463440807</c:v>
                </c:pt>
                <c:pt idx="5">
                  <c:v>16.347536463440807</c:v>
                </c:pt>
                <c:pt idx="6">
                  <c:v>17.277023642927986</c:v>
                </c:pt>
                <c:pt idx="7">
                  <c:v>18.042490814645159</c:v>
                </c:pt>
                <c:pt idx="8">
                  <c:v>19.144770604001781</c:v>
                </c:pt>
                <c:pt idx="9">
                  <c:v>19.144770604001781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42F-4794-AF18-F918E021C073}"/>
            </c:ext>
          </c:extLst>
        </c:ser>
        <c:ser>
          <c:idx val="3"/>
          <c:order val="3"/>
          <c:tx>
            <c:strRef>
              <c:f>Foglio4!$L$15</c:f>
              <c:strCache>
                <c:ptCount val="1"/>
                <c:pt idx="0">
                  <c:v>4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Foglio4!$M$11:$V$11</c:f>
              <c:numCache>
                <c:formatCode>m/d/yyyy</c:formatCode>
                <c:ptCount val="10"/>
                <c:pt idx="0">
                  <c:v>44362</c:v>
                </c:pt>
                <c:pt idx="1">
                  <c:v>44376</c:v>
                </c:pt>
                <c:pt idx="2">
                  <c:v>44383</c:v>
                </c:pt>
                <c:pt idx="3">
                  <c:v>44391</c:v>
                </c:pt>
                <c:pt idx="4">
                  <c:v>44397</c:v>
                </c:pt>
                <c:pt idx="5">
                  <c:v>44404</c:v>
                </c:pt>
                <c:pt idx="6">
                  <c:v>44411</c:v>
                </c:pt>
                <c:pt idx="7">
                  <c:v>44418</c:v>
                </c:pt>
                <c:pt idx="8">
                  <c:v>44434</c:v>
                </c:pt>
                <c:pt idx="9">
                  <c:v>44441</c:v>
                </c:pt>
              </c:numCache>
            </c:numRef>
          </c:cat>
          <c:val>
            <c:numRef>
              <c:f>Foglio4!$M$15:$V$15</c:f>
              <c:numCache>
                <c:formatCode>General</c:formatCode>
                <c:ptCount val="10"/>
                <c:pt idx="0">
                  <c:v>0</c:v>
                </c:pt>
                <c:pt idx="1">
                  <c:v>15.9718926330222</c:v>
                </c:pt>
                <c:pt idx="2">
                  <c:v>17.726278597934481</c:v>
                </c:pt>
                <c:pt idx="3">
                  <c:v>18.00405637571226</c:v>
                </c:pt>
                <c:pt idx="4">
                  <c:v>19.471528297729638</c:v>
                </c:pt>
                <c:pt idx="5">
                  <c:v>19.471528297729638</c:v>
                </c:pt>
                <c:pt idx="6">
                  <c:v>20.138194964396305</c:v>
                </c:pt>
                <c:pt idx="7">
                  <c:v>20.138194964396305</c:v>
                </c:pt>
                <c:pt idx="8">
                  <c:v>20.791789735638137</c:v>
                </c:pt>
                <c:pt idx="9">
                  <c:v>20.791789735638137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F42F-4794-AF18-F918E021C073}"/>
            </c:ext>
          </c:extLst>
        </c:ser>
        <c:ser>
          <c:idx val="4"/>
          <c:order val="4"/>
          <c:tx>
            <c:strRef>
              <c:f>Foglio4!$L$16</c:f>
              <c:strCache>
                <c:ptCount val="1"/>
                <c:pt idx="0">
                  <c:v>5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Foglio4!$M$11:$V$11</c:f>
              <c:numCache>
                <c:formatCode>m/d/yyyy</c:formatCode>
                <c:ptCount val="10"/>
                <c:pt idx="0">
                  <c:v>44362</c:v>
                </c:pt>
                <c:pt idx="1">
                  <c:v>44376</c:v>
                </c:pt>
                <c:pt idx="2">
                  <c:v>44383</c:v>
                </c:pt>
                <c:pt idx="3">
                  <c:v>44391</c:v>
                </c:pt>
                <c:pt idx="4">
                  <c:v>44397</c:v>
                </c:pt>
                <c:pt idx="5">
                  <c:v>44404</c:v>
                </c:pt>
                <c:pt idx="6">
                  <c:v>44411</c:v>
                </c:pt>
                <c:pt idx="7">
                  <c:v>44418</c:v>
                </c:pt>
                <c:pt idx="8">
                  <c:v>44434</c:v>
                </c:pt>
                <c:pt idx="9">
                  <c:v>44441</c:v>
                </c:pt>
              </c:numCache>
            </c:numRef>
          </c:cat>
          <c:val>
            <c:numRef>
              <c:f>Foglio4!$M$16:$V$16</c:f>
              <c:numCache>
                <c:formatCode>General</c:formatCode>
                <c:ptCount val="10"/>
                <c:pt idx="0">
                  <c:v>0</c:v>
                </c:pt>
                <c:pt idx="1">
                  <c:v>27.003111537378015</c:v>
                </c:pt>
                <c:pt idx="2">
                  <c:v>36.911156228031402</c:v>
                </c:pt>
                <c:pt idx="3">
                  <c:v>41.008070979595111</c:v>
                </c:pt>
                <c:pt idx="4">
                  <c:v>43.447951522752717</c:v>
                </c:pt>
                <c:pt idx="5">
                  <c:v>43.447951522752717</c:v>
                </c:pt>
                <c:pt idx="6">
                  <c:v>44.682519423987287</c:v>
                </c:pt>
                <c:pt idx="7">
                  <c:v>46.538344758073492</c:v>
                </c:pt>
                <c:pt idx="8">
                  <c:v>48.907610575615173</c:v>
                </c:pt>
                <c:pt idx="9">
                  <c:v>49.340511008515605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F42F-4794-AF18-F918E021C073}"/>
            </c:ext>
          </c:extLst>
        </c:ser>
        <c:ser>
          <c:idx val="5"/>
          <c:order val="5"/>
          <c:tx>
            <c:strRef>
              <c:f>Foglio4!$L$17</c:f>
              <c:strCache>
                <c:ptCount val="1"/>
                <c:pt idx="0">
                  <c:v>6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numRef>
              <c:f>Foglio4!$M$11:$V$11</c:f>
              <c:numCache>
                <c:formatCode>m/d/yyyy</c:formatCode>
                <c:ptCount val="10"/>
                <c:pt idx="0">
                  <c:v>44362</c:v>
                </c:pt>
                <c:pt idx="1">
                  <c:v>44376</c:v>
                </c:pt>
                <c:pt idx="2">
                  <c:v>44383</c:v>
                </c:pt>
                <c:pt idx="3">
                  <c:v>44391</c:v>
                </c:pt>
                <c:pt idx="4">
                  <c:v>44397</c:v>
                </c:pt>
                <c:pt idx="5">
                  <c:v>44404</c:v>
                </c:pt>
                <c:pt idx="6">
                  <c:v>44411</c:v>
                </c:pt>
                <c:pt idx="7">
                  <c:v>44418</c:v>
                </c:pt>
                <c:pt idx="8">
                  <c:v>44434</c:v>
                </c:pt>
                <c:pt idx="9">
                  <c:v>44441</c:v>
                </c:pt>
              </c:numCache>
            </c:numRef>
          </c:cat>
          <c:val>
            <c:numRef>
              <c:f>Foglio4!$M$17:$V$17</c:f>
              <c:numCache>
                <c:formatCode>General</c:formatCode>
                <c:ptCount val="10"/>
                <c:pt idx="0">
                  <c:v>0</c:v>
                </c:pt>
                <c:pt idx="1">
                  <c:v>11.585249042145593</c:v>
                </c:pt>
                <c:pt idx="2">
                  <c:v>17.87096581002244</c:v>
                </c:pt>
                <c:pt idx="3">
                  <c:v>20.981175411104253</c:v>
                </c:pt>
                <c:pt idx="4">
                  <c:v>21.721916151844994</c:v>
                </c:pt>
                <c:pt idx="5">
                  <c:v>21.721916151844994</c:v>
                </c:pt>
                <c:pt idx="6">
                  <c:v>22.268364239276689</c:v>
                </c:pt>
                <c:pt idx="7">
                  <c:v>23.005034975947424</c:v>
                </c:pt>
                <c:pt idx="8">
                  <c:v>23.005034975947424</c:v>
                </c:pt>
                <c:pt idx="9">
                  <c:v>23.005034975947424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F42F-4794-AF18-F918E021C0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989783632"/>
        <c:axId val="1989789040"/>
      </c:lineChart>
      <c:dateAx>
        <c:axId val="1989783632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989789040"/>
        <c:crosses val="autoZero"/>
        <c:auto val="1"/>
        <c:lblOffset val="100"/>
        <c:baseTimeUnit val="days"/>
      </c:dateAx>
      <c:valAx>
        <c:axId val="19897890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9897836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325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5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75000"/>
            <a:lumOff val="2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75000"/>
            <a:lumOff val="2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75000"/>
            <a:lumOff val="2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9962A3-D456-4749-9700-440D4A9CE10E}" type="datetimeFigureOut">
              <a:rPr lang="it-IT" smtClean="0"/>
              <a:t>28/04/2023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41E697-C914-4F36-98B4-42A2E2C4A4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36586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it-IT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Quasi il 75% dell’attuale consumo umano di acqua deriva da pratiche agricole connesse con l’irrigazione delle colture, proprio per questo l’uso efficiente della risorsa idrica è uno dei principali temi di ricerca nell’ambito agronomico sia perché limitata sia perché è essenziale per il normale svolgimento delle funzioni metaboliche nel mondo vegetale. Molto spesso, per prevenire il rischio di stress idrico nelle colture, i coltivatori tendono ad irrigare eccessivamente creando un danno ambientale relazionato al drenaggio nelle acque sotterranee. Bisogna però considerare l’entità dello stress in termini di intensità e durata, ma anche il fatto che una lieve riduzione dell’apporto possa evidenziare risposte di tolleranza o resistenza a livelli medio bassi di stress, incrementando la qualità delle produzioni e generando un impatto positivo sull’ambiente.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989742-CDF7-4339-99F4-00A54E189FA8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8431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95C89-2E28-4777-95B0-BA7EECAE3B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9928" y="987552"/>
            <a:ext cx="8385048" cy="3081528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052321-4D71-4DA8-BD2C-DC22FC1525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05506" y="4480561"/>
            <a:ext cx="5993892" cy="1166495"/>
          </a:xfrm>
        </p:spPr>
        <p:txBody>
          <a:bodyPr>
            <a:normAutofit/>
          </a:bodyPr>
          <a:lstStyle>
            <a:lvl1pPr marL="0" indent="0" algn="ctr">
              <a:buNone/>
              <a:defRPr sz="1400" cap="all" spc="6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D37183-71EA-4A92-8609-41ECB53F4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4/28/2023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9F2E6-1ECC-4081-8EBF-C80C6C94A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C3FA67-CD72-4503-BA25-FEC880107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2995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83CBE-1EA9-4E8B-A281-C50B792E5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2EB1A0-A59D-4CB9-BABB-C6BF1D2E99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E6265B-940D-433C-AD76-2D6A42449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4/28/2023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CAB98E-314F-45C4-9A64-AD3FAE051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E49F32-B214-4A0C-8669-7FE4BA445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130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DE4A6D-DAA1-4551-A093-3C36C1C8CF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25FDA9-71CD-4B86-B291-BEBA43D8ED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D9F5B1-B635-4479-A426-B1D406650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4/28/2023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833098-8769-47C3-80B2-C2942F984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EA9297-65D4-45BE-BE6C-5531FC6A5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107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BA523-EF01-4656-9D54-347E984FD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52871-79D5-420E-8207-BEF7BE44A9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D32D3-8223-4851-BB8E-CB489B975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4/28/2023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94444B-9FC3-414D-8EA0-15AB806D5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BC448B-FCF6-40C5-8BB6-15B70E889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969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F79BA-620F-4443-807B-BE44F36F9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1709738"/>
            <a:ext cx="9430811" cy="2852737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C9A625-6442-4047-B545-433C44512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8" y="4589463"/>
            <a:ext cx="943081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EAA30-3B1A-4BEA-9835-33D207245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4/28/2023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256440-3149-446F-8105-485333B18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0FEDB1-D604-4E10-B334-5DB303498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959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6E563-D552-439E-8DF5-45062D87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136873-2DD5-456E-A3A9-FE408419E3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9848" y="1825625"/>
            <a:ext cx="4684057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C6B04C-FB9E-4A9E-8892-4B5B702898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19802" y="1825625"/>
            <a:ext cx="4684058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E2F0B4-0E86-473E-BC42-78D856A00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4/28/2023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2B9537-F43C-4042-B165-A00358F9E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F9F52F-61F2-4FEE-8989-2FB400190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341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32E5C-0B2D-4DB5-95F6-3C2C825DF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989993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8F1C53-3F27-42E6-BE80-1DF5798574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4872132" cy="823912"/>
          </a:xfrm>
        </p:spPr>
        <p:txBody>
          <a:bodyPr anchor="b">
            <a:noAutofit/>
          </a:bodyPr>
          <a:lstStyle>
            <a:lvl1pPr marL="0" indent="0">
              <a:buNone/>
              <a:defRPr sz="16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8CC6CB-F028-4322-B54F-571203106F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7" y="2510632"/>
            <a:ext cx="4872133" cy="3684588"/>
          </a:xfrm>
        </p:spPr>
        <p:txBody>
          <a:bodyPr/>
          <a:lstStyle>
            <a:lvl2pPr>
              <a:defRPr b="1"/>
            </a:lvl2pPr>
            <a:lvl3pPr>
              <a:defRPr b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AD2CD7-554E-4EAA-BAF6-86ABB7E81D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89809" y="1681163"/>
            <a:ext cx="4849909" cy="823912"/>
          </a:xfrm>
        </p:spPr>
        <p:txBody>
          <a:bodyPr anchor="b">
            <a:noAutofit/>
          </a:bodyPr>
          <a:lstStyle>
            <a:lvl1pPr marL="0" indent="0">
              <a:buNone/>
              <a:defRPr sz="16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82A2D6-379C-4D26-90AC-9F2F46DCE7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89810" y="2505075"/>
            <a:ext cx="4872134" cy="3684588"/>
          </a:xfrm>
        </p:spPr>
        <p:txBody>
          <a:bodyPr/>
          <a:lstStyle>
            <a:lvl2pPr>
              <a:defRPr b="1"/>
            </a:lvl2pPr>
            <a:lvl3pPr>
              <a:defRPr b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A0E4F3-8A65-4788-AE96-1FB2060F4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4/28/2023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522DA4-5EE1-440C-ADDE-D7B4F77B4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BC291E-B8EF-4ED7-A04A-23426C220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923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CB818-E8D0-497B-9A7E-4F281D0DB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E82B9D-CD58-4C05-8A78-CB6E0E9D4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4/28/2023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DE60CD-D6F3-40A7-BB8B-FEC8E3156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2B832-C4FE-4F88-85EA-DDC16A82B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97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75B2FC-801A-44A4-96BF-26A9E8B2A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4/28/2023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127F04-7E7E-485C-8B30-6B89E5A69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933C81-AA74-4BCE-AA9E-56E5791D0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036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FD3CB-0541-46AD-B35E-0E0A1375E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8EFDE-1D7D-46B8-AB55-A3C02EDD1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5652153" cy="5403850"/>
          </a:xfrm>
        </p:spPr>
        <p:txBody>
          <a:bodyPr/>
          <a:lstStyle>
            <a:lvl1pPr>
              <a:defRPr sz="3200"/>
            </a:lvl1pPr>
            <a:lvl2pPr>
              <a:defRPr sz="2800" b="1"/>
            </a:lvl2pPr>
            <a:lvl3pPr>
              <a:defRPr sz="2400" b="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11D2F5-DB36-4943-8A14-96AFC48830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6C07D4-6597-444C-9EFD-62021AE76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4/28/2023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2D0D2C-70E8-4A24-9727-BEAF10B17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D9E0F6-7216-48A1-8BCA-770C6DE38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654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CBEBD-5F1A-4111-A7F2-1CE82C9A6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0517FB-4008-4F68-B193-482971BA72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606C5F-0885-458F-9B21-47E60171BF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886F2E-B752-4D78-8DC4-C96A1A00E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4/28/2023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C37751-8BB8-4224-870A-A2953E760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42CE94-BD7E-44B3-9B5E-67D4BD317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151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1AFD227-869A-489C-A9B5-3F0498DF3C0C}"/>
              </a:ext>
            </a:extLst>
          </p:cNvPr>
          <p:cNvGrpSpPr/>
          <p:nvPr/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05E913-A9D9-4639-B104-1F07A4AF6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502920"/>
            <a:ext cx="963401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940CEB-B6D7-46E6-9843-5153421401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8" y="1874520"/>
            <a:ext cx="963401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BAC8B5-8DFB-4920-8580-54824C831A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3736" y="6382512"/>
            <a:ext cx="28459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fld id="{B5898F52-2787-4BA2-BBBC-9395E9F86D50}" type="datetimeFigureOut">
              <a:rPr lang="en-US" smtClean="0"/>
              <a:pPr/>
              <a:t>4/28/2023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9E2D5D-B616-4048-9CB8-4D316BBDB1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54871" y="2093199"/>
            <a:ext cx="4157472" cy="4160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F322F0-8F3D-4AC5-9873-24666D0E0D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7919" y="6382512"/>
            <a:ext cx="5009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4C8B8A27-DF03-4546-BA93-21C967D57E5C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1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76" r:id="rId6"/>
    <p:sldLayoutId id="2147483672" r:id="rId7"/>
    <p:sldLayoutId id="2147483673" r:id="rId8"/>
    <p:sldLayoutId id="2147483674" r:id="rId9"/>
    <p:sldLayoutId id="2147483675" r:id="rId10"/>
    <p:sldLayoutId id="2147483677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22860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548640" indent="-28575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1600" b="1" kern="1200">
          <a:solidFill>
            <a:schemeClr val="tx2"/>
          </a:solidFill>
          <a:latin typeface="+mn-lt"/>
          <a:ea typeface="+mn-ea"/>
          <a:cs typeface="+mn-cs"/>
        </a:defRPr>
      </a:lvl3pPr>
      <a:lvl4pPr marL="54864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834390" indent="-28575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chart" Target="../charts/char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8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chart" Target="../charts/char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7" Type="http://schemas.openxmlformats.org/officeDocument/2006/relationships/image" Target="../media/image22.pn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fif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5989015-0D6C-B1D1-CBF2-B4267C0A38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56" t="23263" r="63857" b="14753"/>
          <a:stretch/>
        </p:blipFill>
        <p:spPr>
          <a:xfrm>
            <a:off x="1827474" y="1345312"/>
            <a:ext cx="7727402" cy="4522423"/>
          </a:xfrm>
          <a:prstGeom prst="rect">
            <a:avLst/>
          </a:prstGeom>
        </p:spPr>
      </p:pic>
      <p:grpSp>
        <p:nvGrpSpPr>
          <p:cNvPr id="5" name="Gruppo 4">
            <a:extLst>
              <a:ext uri="{FF2B5EF4-FFF2-40B4-BE49-F238E27FC236}">
                <a16:creationId xmlns:a16="http://schemas.microsoft.com/office/drawing/2014/main" id="{D290F1A9-9092-B2CB-74A0-F0EF6298F48E}"/>
              </a:ext>
            </a:extLst>
          </p:cNvPr>
          <p:cNvGrpSpPr/>
          <p:nvPr/>
        </p:nvGrpSpPr>
        <p:grpSpPr>
          <a:xfrm>
            <a:off x="151974" y="6152922"/>
            <a:ext cx="11966357" cy="562762"/>
            <a:chOff x="151974" y="6152922"/>
            <a:chExt cx="11966357" cy="562762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A3449412-95C6-B351-FF1B-9CAA52A756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279" r="60235" b="28376"/>
            <a:stretch/>
          </p:blipFill>
          <p:spPr>
            <a:xfrm>
              <a:off x="1813165" y="6184003"/>
              <a:ext cx="491705" cy="466096"/>
            </a:xfrm>
            <a:prstGeom prst="rect">
              <a:avLst/>
            </a:prstGeom>
          </p:spPr>
        </p:pic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42752003-3F89-43C4-3759-C669B1AC98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0121" t="67126" b="4718"/>
            <a:stretch/>
          </p:blipFill>
          <p:spPr>
            <a:xfrm>
              <a:off x="151974" y="6184003"/>
              <a:ext cx="1634346" cy="360020"/>
            </a:xfrm>
            <a:prstGeom prst="rect">
              <a:avLst/>
            </a:prstGeom>
          </p:spPr>
        </p:pic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6D1DFDBE-329C-0A55-3A47-E031883136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68036" r="49978" b="340"/>
            <a:stretch/>
          </p:blipFill>
          <p:spPr>
            <a:xfrm>
              <a:off x="2302533" y="6227239"/>
              <a:ext cx="1639019" cy="404363"/>
            </a:xfrm>
            <a:prstGeom prst="rect">
              <a:avLst/>
            </a:prstGeom>
          </p:spPr>
        </p:pic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55814C08-63B4-D079-77F4-EB133E36CB5D}"/>
                </a:ext>
              </a:extLst>
            </p:cNvPr>
            <p:cNvSpPr/>
            <p:nvPr/>
          </p:nvSpPr>
          <p:spPr>
            <a:xfrm>
              <a:off x="7477319" y="6169937"/>
              <a:ext cx="464101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Attività realizzata con il contributo del Programma di Sviluppo Rurale della Regione Marche 2014/2020. Misura 16.1.A.2 – Progetto </a:t>
              </a:r>
              <a:r>
                <a:rPr lang="it-IT" sz="1200" dirty="0">
                  <a:solidFill>
                    <a:prstClr val="black"/>
                  </a:solidFill>
                  <a:latin typeface="Calibri" panose="020F0502020204030204"/>
                </a:rPr>
                <a:t>ID </a:t>
              </a:r>
              <a:r>
                <a:rPr kumimoji="0" lang="it-IT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27961</a:t>
              </a:r>
            </a:p>
          </p:txBody>
        </p:sp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3459D411-A0CB-801C-5683-B40A6BA449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68397" y="6229350"/>
              <a:ext cx="735804" cy="468239"/>
            </a:xfrm>
            <a:prstGeom prst="rect">
              <a:avLst/>
            </a:prstGeom>
          </p:spPr>
        </p:pic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4E64789D-37AD-A564-E775-91D88841C9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86879" y="6152922"/>
              <a:ext cx="1154199" cy="562762"/>
            </a:xfrm>
            <a:prstGeom prst="rect">
              <a:avLst/>
            </a:prstGeom>
          </p:spPr>
        </p:pic>
      </p:grpSp>
      <p:pic>
        <p:nvPicPr>
          <p:cNvPr id="21" name="Immagine 20">
            <a:extLst>
              <a:ext uri="{FF2B5EF4-FFF2-40B4-BE49-F238E27FC236}">
                <a16:creationId xmlns:a16="http://schemas.microsoft.com/office/drawing/2014/main" id="{E27B581A-00ED-EB08-98BD-09AA25289C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26338" y="4901826"/>
            <a:ext cx="1396105" cy="1152244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D2E43263-60B2-6579-FAF7-C876BA557FD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4873" b="13972"/>
          <a:stretch/>
        </p:blipFill>
        <p:spPr>
          <a:xfrm>
            <a:off x="4599516" y="6010051"/>
            <a:ext cx="1496484" cy="798617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CB5A33AD-C2F9-7577-23BF-0802386F42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65896" y="68215"/>
            <a:ext cx="3419475" cy="1333500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C0F577BF-7484-4E66-49DD-B88960C20B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12" y="102788"/>
            <a:ext cx="3564415" cy="1310913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DC02E011-65B1-DEC2-A69F-74564C6AB0E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39790" y="195596"/>
            <a:ext cx="2065551" cy="123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4540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C2B6DAC-EFCF-97D6-ED98-54C91D30E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71" y="158842"/>
            <a:ext cx="9634011" cy="1325563"/>
          </a:xfrm>
        </p:spPr>
        <p:txBody>
          <a:bodyPr/>
          <a:lstStyle/>
          <a:p>
            <a:r>
              <a:rPr lang="it-IT" b="1">
                <a:latin typeface="+mn-lt"/>
              </a:rPr>
              <a:t>Conclusioni</a:t>
            </a:r>
            <a:endParaRPr lang="it-IT" b="1" dirty="0">
              <a:latin typeface="+mn-lt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D90DC25-92EB-7D76-F179-5632DA18FE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996" y="1881844"/>
            <a:ext cx="9935574" cy="4351338"/>
          </a:xfrm>
        </p:spPr>
        <p:txBody>
          <a:bodyPr>
            <a:normAutofit fontScale="77500" lnSpcReduction="20000"/>
          </a:bodyPr>
          <a:lstStyle/>
          <a:p>
            <a:r>
              <a:rPr lang="it-IT" b="1" dirty="0"/>
              <a:t>Parametri vegetativi: </a:t>
            </a:r>
          </a:p>
          <a:p>
            <a:pPr marL="571500" indent="-342900">
              <a:buFont typeface="Wingdings" panose="05000000000000000000" pitchFamily="2" charset="2"/>
              <a:buChar char="ü"/>
            </a:pP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 si è riscontrata una diminuzione</a:t>
            </a:r>
            <a:r>
              <a:rPr lang="it-IT" dirty="0"/>
              <a:t> considerevole sullo sviluppo vegetativo in entrambi le tesi (W80 e W60)​.</a:t>
            </a:r>
          </a:p>
          <a:p>
            <a:r>
              <a:rPr lang="it-IT" b="1" dirty="0"/>
              <a:t>Parametri produttivi:</a:t>
            </a:r>
          </a:p>
          <a:p>
            <a:pPr marL="611188" indent="-342900">
              <a:buFont typeface="Wingdings" panose="05000000000000000000" pitchFamily="2" charset="2"/>
              <a:buChar char="ü"/>
            </a:pPr>
            <a:r>
              <a:rPr lang="it-IT" dirty="0"/>
              <a:t>la </a:t>
            </a: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produzione totale/pianta </a:t>
            </a:r>
            <a:r>
              <a:rPr lang="it-IT" dirty="0"/>
              <a:t>e il </a:t>
            </a: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diametro del frutto </a:t>
            </a:r>
            <a:r>
              <a:rPr lang="it-IT" u="sng" dirty="0"/>
              <a:t>non vengono significativamente influenzati </a:t>
            </a:r>
            <a:r>
              <a:rPr lang="it-IT" dirty="0"/>
              <a:t>dal trattamento irriguo, al contrario del </a:t>
            </a: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peso medio del frutto che vede una diminuzione nella tesi di intenso stress idrico (W60)​.</a:t>
            </a:r>
          </a:p>
          <a:p>
            <a:r>
              <a:rPr lang="it-IT" b="1" dirty="0"/>
              <a:t>Parametri qualitativi: </a:t>
            </a:r>
          </a:p>
          <a:p>
            <a:pPr marL="611188" indent="-342900">
              <a:buFont typeface="Wingdings" panose="05000000000000000000" pitchFamily="2" charset="2"/>
              <a:buChar char="ü"/>
            </a:pPr>
            <a:r>
              <a:rPr lang="it-IT" dirty="0"/>
              <a:t>Il trattamento irriguo imposto </a:t>
            </a:r>
            <a:r>
              <a:rPr lang="it-IT" u="sng" dirty="0"/>
              <a:t>non ha prodotto effetti significativi sull’acidità totale</a:t>
            </a:r>
            <a:r>
              <a:rPr lang="it-IT" dirty="0"/>
              <a:t>. Sono state osservate, invece, </a:t>
            </a: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differenze significative sulla durezza della polpa e il contenuto in solidi solubili,</a:t>
            </a:r>
            <a:r>
              <a:rPr lang="it-IT" dirty="0"/>
              <a:t> registrando un </a:t>
            </a:r>
            <a:r>
              <a:rPr lang="it-IT" u="sng" dirty="0"/>
              <a:t>calo nella tesi di severo stress idrico (W60)</a:t>
            </a:r>
            <a:r>
              <a:rPr lang="it-IT" dirty="0"/>
              <a:t>, rispetto la tesi di piena irrigazione.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7AA214A-1AD5-4131-8F34-D5AF3C0E7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767" y="185980"/>
            <a:ext cx="2025237" cy="2696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9757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63814" y="-295769"/>
            <a:ext cx="9634011" cy="1325563"/>
          </a:xfrm>
        </p:spPr>
        <p:txBody>
          <a:bodyPr>
            <a:normAutofit/>
          </a:bodyPr>
          <a:lstStyle/>
          <a:p>
            <a:r>
              <a:rPr lang="it-IT" sz="3200" b="1" dirty="0">
                <a:latin typeface="+mn-lt"/>
              </a:rPr>
              <a:t>Azienda Renzi </a:t>
            </a:r>
            <a:r>
              <a:rPr lang="it-IT" sz="3200" b="1" dirty="0" err="1">
                <a:latin typeface="+mn-lt"/>
              </a:rPr>
              <a:t>Elso</a:t>
            </a:r>
            <a:r>
              <a:rPr lang="it-IT" sz="3200" b="1" dirty="0">
                <a:latin typeface="+mn-lt"/>
              </a:rPr>
              <a:t> – Montelabbate (PU)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6888" y="1285379"/>
            <a:ext cx="6680221" cy="174596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it-IT" sz="1800" dirty="0"/>
              <a:t>Miglioramento della qualità delle produzioni attraverso la </a:t>
            </a:r>
            <a:r>
              <a:rPr lang="it-IT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gestione dell’irrigazione di un pescheto realizzato nel 2019, nella provincia di Pasero-Urbino, </a:t>
            </a:r>
            <a:r>
              <a:rPr lang="it-IT" sz="1800" dirty="0"/>
              <a:t>adottando un sistema di irrigazione ad ala gocciolante con tre diverse restituzioni idriche.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E75B6AE-4CD0-4015-BF07-FF55E2FA5D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79" r="60235" b="28376"/>
          <a:stretch/>
        </p:blipFill>
        <p:spPr>
          <a:xfrm>
            <a:off x="1813165" y="6184003"/>
            <a:ext cx="491705" cy="466096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1B97012C-ED16-4089-8F3F-D3369F3C41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121" t="67126" b="4718"/>
          <a:stretch/>
        </p:blipFill>
        <p:spPr>
          <a:xfrm>
            <a:off x="151974" y="6184003"/>
            <a:ext cx="1634346" cy="36002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2345AED-6A8C-4F94-8002-920AB27F76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036" r="49978" b="340"/>
          <a:stretch/>
        </p:blipFill>
        <p:spPr>
          <a:xfrm>
            <a:off x="2302533" y="6227239"/>
            <a:ext cx="1639019" cy="404363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B54A1D4B-CF4D-4270-9C94-D8A7C67A8C67}"/>
              </a:ext>
            </a:extLst>
          </p:cNvPr>
          <p:cNvSpPr/>
          <p:nvPr/>
        </p:nvSpPr>
        <p:spPr>
          <a:xfrm>
            <a:off x="7477319" y="6169937"/>
            <a:ext cx="46410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Attività realizzata con il contributo del Programma di Sviluppo Rurale della Regione Marche 2014/2020. Misura 16.1.A.2 – Progetto </a:t>
            </a:r>
            <a:r>
              <a:rPr lang="it-IT" sz="1200" dirty="0">
                <a:solidFill>
                  <a:prstClr val="black"/>
                </a:solidFill>
                <a:latin typeface="Calibri" panose="020F0502020204030204"/>
              </a:rPr>
              <a:t>ID 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27961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A4C35E9A-A4E2-4C9E-AB85-601C10E61A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8397" y="6229350"/>
            <a:ext cx="735804" cy="468239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F20A348A-8B70-4636-8E9D-F85DFD265B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873" b="13972"/>
          <a:stretch/>
        </p:blipFill>
        <p:spPr>
          <a:xfrm>
            <a:off x="4599516" y="6010051"/>
            <a:ext cx="1496484" cy="798617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13337291-272D-46C2-B66E-9605159558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6879" y="6152922"/>
            <a:ext cx="1154199" cy="562762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8E196991-C7A1-4C6F-8ADA-503BD4FFB3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59808" y="3947954"/>
            <a:ext cx="2519736" cy="1889802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F1F94CB7-932B-4C13-8711-839786112B28}"/>
              </a:ext>
            </a:extLst>
          </p:cNvPr>
          <p:cNvSpPr txBox="1"/>
          <p:nvPr/>
        </p:nvSpPr>
        <p:spPr>
          <a:xfrm>
            <a:off x="289586" y="3656187"/>
            <a:ext cx="7357622" cy="2123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b="1" i="0" dirty="0">
                <a:solidFill>
                  <a:srgbClr val="444444"/>
                </a:solidFill>
                <a:effectLst/>
              </a:rPr>
              <a:t>Cv. Vista Rich</a:t>
            </a:r>
            <a:r>
              <a:rPr lang="it-IT" b="0" i="0" dirty="0">
                <a:solidFill>
                  <a:srgbClr val="444444"/>
                </a:solidFill>
                <a:effectLst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it-IT" b="0" i="0" dirty="0">
                <a:solidFill>
                  <a:srgbClr val="444444"/>
                </a:solidFill>
                <a:effectLst/>
              </a:rPr>
              <a:t>Frutto di buona pezzatura, rotondo, rosso brillante con il 70-80 % di sovra-colore, dalla polpa gialla consistente e molto profumata. </a:t>
            </a:r>
            <a:r>
              <a:rPr lang="it-IT" b="0" i="0" dirty="0">
                <a:solidFill>
                  <a:srgbClr val="333333"/>
                </a:solidFill>
                <a:effectLst/>
              </a:rPr>
              <a:t>Pianta a maturazione precoce o intermedia, con vigore medio e produttività elevata. </a:t>
            </a:r>
            <a:endParaRPr lang="it-IT" b="0" i="0" dirty="0">
              <a:solidFill>
                <a:srgbClr val="444444"/>
              </a:solidFill>
              <a:effectLst/>
            </a:endParaRPr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ED979F81-8EA2-930D-8241-A8B2B733D611}"/>
              </a:ext>
            </a:extLst>
          </p:cNvPr>
          <p:cNvGrpSpPr/>
          <p:nvPr/>
        </p:nvGrpSpPr>
        <p:grpSpPr>
          <a:xfrm>
            <a:off x="7103098" y="765477"/>
            <a:ext cx="4634285" cy="3037678"/>
            <a:chOff x="7103098" y="765477"/>
            <a:chExt cx="4551645" cy="2948700"/>
          </a:xfrm>
        </p:grpSpPr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8BA1E94D-5E6E-46DE-8A26-FE860587F5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3500" t="16254" r="3490" b="9929"/>
            <a:stretch/>
          </p:blipFill>
          <p:spPr>
            <a:xfrm>
              <a:off x="7103098" y="765477"/>
              <a:ext cx="4551645" cy="2948700"/>
            </a:xfrm>
            <a:prstGeom prst="rect">
              <a:avLst/>
            </a:prstGeom>
          </p:spPr>
        </p:pic>
        <p:cxnSp>
          <p:nvCxnSpPr>
            <p:cNvPr id="17" name="Connettore diritto 16">
              <a:extLst>
                <a:ext uri="{FF2B5EF4-FFF2-40B4-BE49-F238E27FC236}">
                  <a16:creationId xmlns:a16="http://schemas.microsoft.com/office/drawing/2014/main" id="{5CCBC34E-BC45-9603-FCAD-A7C60C2C1FB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85722" y="1040007"/>
              <a:ext cx="2663356" cy="78409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ttore diritto 21">
              <a:extLst>
                <a:ext uri="{FF2B5EF4-FFF2-40B4-BE49-F238E27FC236}">
                  <a16:creationId xmlns:a16="http://schemas.microsoft.com/office/drawing/2014/main" id="{0B8ED79D-6C0B-D2E0-2492-1C58E1A354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17802" y="1180565"/>
              <a:ext cx="2913900" cy="833019"/>
            </a:xfrm>
            <a:prstGeom prst="line">
              <a:avLst/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84200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D13D09-6D53-8B38-8B17-5E66FF898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295" y="97568"/>
            <a:ext cx="9634011" cy="1325563"/>
          </a:xfrm>
        </p:spPr>
        <p:txBody>
          <a:bodyPr/>
          <a:lstStyle/>
          <a:p>
            <a:r>
              <a:rPr lang="it-IT" b="1" dirty="0">
                <a:latin typeface="+mn-lt"/>
              </a:rPr>
              <a:t>Disegno sperimentale</a:t>
            </a:r>
          </a:p>
        </p:txBody>
      </p:sp>
      <p:pic>
        <p:nvPicPr>
          <p:cNvPr id="4" name="Immagine 3" descr="Immagine che contiene albero, aria aperta, blu&#10;&#10;Descrizione generata automaticamente">
            <a:extLst>
              <a:ext uri="{FF2B5EF4-FFF2-40B4-BE49-F238E27FC236}">
                <a16:creationId xmlns:a16="http://schemas.microsoft.com/office/drawing/2014/main" id="{F19DF99F-E163-EABE-59CC-18992A75D8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49" r="4380" b="14502"/>
          <a:stretch/>
        </p:blipFill>
        <p:spPr>
          <a:xfrm>
            <a:off x="160257" y="1340894"/>
            <a:ext cx="1360082" cy="2122822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05536E57-9514-62CE-7BC3-7C99FE3B2B85}"/>
              </a:ext>
            </a:extLst>
          </p:cNvPr>
          <p:cNvSpPr txBox="1"/>
          <p:nvPr/>
        </p:nvSpPr>
        <p:spPr>
          <a:xfrm>
            <a:off x="1582589" y="1569725"/>
            <a:ext cx="7569604" cy="224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IT" sz="2400" dirty="0"/>
              <a:t>Sistema di fertirrigazione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IT" sz="2400" dirty="0"/>
              <a:t>Impianto di irrigazione a goccia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IT" sz="2400" dirty="0"/>
              <a:t>Split Plot design (6 piante x 3 tesi)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it-IT" sz="2400" dirty="0"/>
          </a:p>
        </p:txBody>
      </p:sp>
      <p:graphicFrame>
        <p:nvGraphicFramePr>
          <p:cNvPr id="6" name="Tabella 14">
            <a:extLst>
              <a:ext uri="{FF2B5EF4-FFF2-40B4-BE49-F238E27FC236}">
                <a16:creationId xmlns:a16="http://schemas.microsoft.com/office/drawing/2014/main" id="{196094BF-B067-17DD-D533-841F134FA1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6288878"/>
              </p:ext>
            </p:extLst>
          </p:nvPr>
        </p:nvGraphicFramePr>
        <p:xfrm>
          <a:off x="405250" y="4079522"/>
          <a:ext cx="5405577" cy="237002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801859">
                  <a:extLst>
                    <a:ext uri="{9D8B030D-6E8A-4147-A177-3AD203B41FA5}">
                      <a16:colId xmlns:a16="http://schemas.microsoft.com/office/drawing/2014/main" val="1797172202"/>
                    </a:ext>
                  </a:extLst>
                </a:gridCol>
                <a:gridCol w="1801859">
                  <a:extLst>
                    <a:ext uri="{9D8B030D-6E8A-4147-A177-3AD203B41FA5}">
                      <a16:colId xmlns:a16="http://schemas.microsoft.com/office/drawing/2014/main" val="2520304590"/>
                    </a:ext>
                  </a:extLst>
                </a:gridCol>
                <a:gridCol w="1801859">
                  <a:extLst>
                    <a:ext uri="{9D8B030D-6E8A-4147-A177-3AD203B41FA5}">
                      <a16:colId xmlns:a16="http://schemas.microsoft.com/office/drawing/2014/main" val="1492537964"/>
                    </a:ext>
                  </a:extLst>
                </a:gridCol>
              </a:tblGrid>
              <a:tr h="632007">
                <a:tc gridSpan="3"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chemeClr val="tx1"/>
                          </a:solidFill>
                        </a:rPr>
                        <a:t>TESI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it-IT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it-IT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8608529"/>
                  </a:ext>
                </a:extLst>
              </a:tr>
              <a:tr h="632007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chemeClr val="tx1"/>
                          </a:solidFill>
                        </a:rPr>
                        <a:t>W100</a:t>
                      </a: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chemeClr val="tx1"/>
                          </a:solidFill>
                        </a:rPr>
                        <a:t>W80</a:t>
                      </a: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chemeClr val="tx1"/>
                          </a:solidFill>
                        </a:rPr>
                        <a:t>W60</a:t>
                      </a: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9433986"/>
                  </a:ext>
                </a:extLst>
              </a:tr>
              <a:tr h="1106012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chemeClr val="tx1"/>
                          </a:solidFill>
                        </a:rPr>
                        <a:t>2158 m3/ha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chemeClr val="tx1"/>
                          </a:solidFill>
                        </a:rPr>
                        <a:t>1674</a:t>
                      </a:r>
                    </a:p>
                    <a:p>
                      <a:pPr algn="ctr"/>
                      <a:r>
                        <a:rPr lang="it-IT" b="1" dirty="0">
                          <a:solidFill>
                            <a:schemeClr val="tx1"/>
                          </a:solidFill>
                        </a:rPr>
                        <a:t>m3/ha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chemeClr val="tx1"/>
                          </a:solidFill>
                        </a:rPr>
                        <a:t>1083</a:t>
                      </a:r>
                    </a:p>
                    <a:p>
                      <a:pPr algn="ctr"/>
                      <a:r>
                        <a:rPr lang="it-IT" b="1" dirty="0">
                          <a:solidFill>
                            <a:schemeClr val="tx1"/>
                          </a:solidFill>
                        </a:rPr>
                        <a:t>m3/ha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77522286"/>
                  </a:ext>
                </a:extLst>
              </a:tr>
            </a:tbl>
          </a:graphicData>
        </a:graphic>
      </p:graphicFrame>
      <p:sp>
        <p:nvSpPr>
          <p:cNvPr id="8" name="CasellaDiTesto 7">
            <a:extLst>
              <a:ext uri="{FF2B5EF4-FFF2-40B4-BE49-F238E27FC236}">
                <a16:creationId xmlns:a16="http://schemas.microsoft.com/office/drawing/2014/main" id="{3CDA3325-B116-B08A-6D84-F5BF400BC41B}"/>
              </a:ext>
            </a:extLst>
          </p:cNvPr>
          <p:cNvSpPr txBox="1"/>
          <p:nvPr/>
        </p:nvSpPr>
        <p:spPr>
          <a:xfrm>
            <a:off x="6001340" y="3910245"/>
            <a:ext cx="606025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8900" algn="just" rtl="0" fontAlgn="base"/>
            <a:r>
              <a:rPr lang="it-IT" sz="1600" i="0" u="none" strike="noStrik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Tensiometri  Jet </a:t>
            </a:r>
            <a:r>
              <a:rPr lang="it-IT" sz="1600" i="0" u="none" strike="noStrike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Fill</a:t>
            </a:r>
            <a:r>
              <a:rPr lang="it-IT" sz="1600" i="0" u="none" strike="noStrik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due diverse profondità (30 e 60 cm)</a:t>
            </a:r>
            <a:endParaRPr lang="en-US" sz="1600" i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Immagine 9" descr="Immagine che contiene erba, terreno, aria aperta&#10;&#10;Descrizione generata automaticamente">
            <a:extLst>
              <a:ext uri="{FF2B5EF4-FFF2-40B4-BE49-F238E27FC236}">
                <a16:creationId xmlns:a16="http://schemas.microsoft.com/office/drawing/2014/main" id="{FC8EA645-7AE7-C319-50BF-6F165EBCC8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274" y="4375043"/>
            <a:ext cx="3912124" cy="1901727"/>
          </a:xfrm>
          <a:prstGeom prst="rect">
            <a:avLst/>
          </a:prstGeom>
        </p:spPr>
      </p:pic>
      <p:pic>
        <p:nvPicPr>
          <p:cNvPr id="12" name="Immagine 11" descr="Immagine che contiene albero, aria aperta, erba, terreno&#10;&#10;Descrizione generata automaticamente">
            <a:extLst>
              <a:ext uri="{FF2B5EF4-FFF2-40B4-BE49-F238E27FC236}">
                <a16:creationId xmlns:a16="http://schemas.microsoft.com/office/drawing/2014/main" id="{91C44649-3EDD-3F25-2A71-254E9E1117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396" y="1091785"/>
            <a:ext cx="5066907" cy="246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839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DFBA600-1024-25EB-EDDF-EF002AD7B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810" y="-76829"/>
            <a:ext cx="9634011" cy="1325563"/>
          </a:xfrm>
        </p:spPr>
        <p:txBody>
          <a:bodyPr/>
          <a:lstStyle/>
          <a:p>
            <a:r>
              <a:rPr lang="it-IT" b="1" dirty="0">
                <a:latin typeface="+mn-lt"/>
              </a:rPr>
              <a:t>Parametri analizzati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7E05873-F824-CAAB-B805-723766C66B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996" y="1316049"/>
            <a:ext cx="9634011" cy="3586582"/>
          </a:xfrm>
        </p:spPr>
        <p:txBody>
          <a:bodyPr>
            <a:normAutofit fontScale="92500"/>
          </a:bodyPr>
          <a:lstStyle/>
          <a:p>
            <a:pPr>
              <a:lnSpc>
                <a:spcPct val="140000"/>
              </a:lnSpc>
            </a:pPr>
            <a:r>
              <a:rPr lang="it-IT" sz="1800" b="1" dirty="0"/>
              <a:t>Parametri vegetativi</a:t>
            </a:r>
          </a:p>
          <a:p>
            <a:pPr marL="514350" lvl="1" indent="-28575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it-IT" sz="1600" dirty="0"/>
              <a:t>Lunghezza di 3 germogli per pianta, cadenza del rilievo settimanale, dalla metà di giugno alla fine di agosto.</a:t>
            </a:r>
          </a:p>
          <a:p>
            <a:pPr>
              <a:lnSpc>
                <a:spcPct val="140000"/>
              </a:lnSpc>
            </a:pPr>
            <a:r>
              <a:rPr lang="it-IT" sz="1800" b="1" dirty="0"/>
              <a:t>Parametri qualitativi (raccolta 25-30 luglio)</a:t>
            </a:r>
          </a:p>
          <a:p>
            <a:pPr marL="514350" lvl="1" indent="-28575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it-IT" sz="1600" dirty="0"/>
              <a:t>La durezza dei frutti, misurata con un penetrometro manuale (Turoni, Cesena Italia) ed espressa in kg, con puntale piatto da 8mm. </a:t>
            </a:r>
          </a:p>
          <a:p>
            <a:pPr marL="514350" lvl="1" indent="-28575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it-IT" sz="1600" dirty="0"/>
              <a:t>Contenuto di solidi solubili con un rifrattometro digitale (Palette PR101α, </a:t>
            </a:r>
            <a:r>
              <a:rPr lang="it-IT" sz="1600" dirty="0" err="1"/>
              <a:t>Atago</a:t>
            </a:r>
            <a:r>
              <a:rPr lang="it-IT" sz="1600" dirty="0"/>
              <a:t>, Tokyo, Giappone).</a:t>
            </a:r>
          </a:p>
          <a:p>
            <a:pPr marL="514350" lvl="1" indent="-28575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it-IT" sz="1600" dirty="0"/>
              <a:t>Acidità titolabile (titolazione della soluzione del campione di succo con idrossido di sodio 0,1N </a:t>
            </a:r>
            <a:r>
              <a:rPr lang="it-IT" sz="1600" dirty="0" err="1"/>
              <a:t>NaOH</a:t>
            </a:r>
            <a:r>
              <a:rPr lang="it-IT" sz="1600" dirty="0"/>
              <a:t>). 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A5A4113-DCE6-7428-08C8-35391B088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3069" y="185980"/>
            <a:ext cx="2272935" cy="3026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2B5FA9D5-CA32-770F-8A29-866E1A1630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9763" y="3429000"/>
            <a:ext cx="1225173" cy="2779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>
            <a:extLst>
              <a:ext uri="{FF2B5EF4-FFF2-40B4-BE49-F238E27FC236}">
                <a16:creationId xmlns:a16="http://schemas.microsoft.com/office/drawing/2014/main" id="{D8129C90-CBD9-8C1D-C9FA-EE2BE6A06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441" y="4757704"/>
            <a:ext cx="2567553" cy="1986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375FCA30-35E2-D8A1-D160-4E6AB540A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281" y="4440962"/>
            <a:ext cx="3718624" cy="2303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70182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4D67E1E-DBEE-DF99-0DBD-34B4E3369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448" y="-177007"/>
            <a:ext cx="9634011" cy="1325563"/>
          </a:xfrm>
        </p:spPr>
        <p:txBody>
          <a:bodyPr/>
          <a:lstStyle/>
          <a:p>
            <a:r>
              <a:rPr lang="it-IT" b="1" dirty="0">
                <a:latin typeface="+mn-lt"/>
              </a:rPr>
              <a:t>Parametri vegetativi</a:t>
            </a:r>
          </a:p>
        </p:txBody>
      </p:sp>
      <p:graphicFrame>
        <p:nvGraphicFramePr>
          <p:cNvPr id="4" name="Grafico 3">
            <a:extLst>
              <a:ext uri="{FF2B5EF4-FFF2-40B4-BE49-F238E27FC236}">
                <a16:creationId xmlns:a16="http://schemas.microsoft.com/office/drawing/2014/main" id="{3C08C411-DD4C-812A-91AF-DD23F5939E7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99358643"/>
              </p:ext>
            </p:extLst>
          </p:nvPr>
        </p:nvGraphicFramePr>
        <p:xfrm>
          <a:off x="5808536" y="219868"/>
          <a:ext cx="5319714" cy="30458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afico 4">
            <a:extLst>
              <a:ext uri="{FF2B5EF4-FFF2-40B4-BE49-F238E27FC236}">
                <a16:creationId xmlns:a16="http://schemas.microsoft.com/office/drawing/2014/main" id="{D7406644-882B-A64E-05DD-2B81EE14DD3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7772981"/>
              </p:ext>
            </p:extLst>
          </p:nvPr>
        </p:nvGraphicFramePr>
        <p:xfrm>
          <a:off x="488824" y="1258956"/>
          <a:ext cx="5050586" cy="27394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Grafico 5">
            <a:extLst>
              <a:ext uri="{FF2B5EF4-FFF2-40B4-BE49-F238E27FC236}">
                <a16:creationId xmlns:a16="http://schemas.microsoft.com/office/drawing/2014/main" id="{EA55803B-7774-460A-8E9F-53E4C22199A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92280176"/>
              </p:ext>
            </p:extLst>
          </p:nvPr>
        </p:nvGraphicFramePr>
        <p:xfrm>
          <a:off x="5808536" y="3459505"/>
          <a:ext cx="5399087" cy="33075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" name="Immagine 2">
            <a:extLst>
              <a:ext uri="{FF2B5EF4-FFF2-40B4-BE49-F238E27FC236}">
                <a16:creationId xmlns:a16="http://schemas.microsoft.com/office/drawing/2014/main" id="{35B945B0-8C59-4987-9655-775A1FF1FC0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785" t="90130" r="23109" b="688"/>
          <a:stretch/>
        </p:blipFill>
        <p:spPr>
          <a:xfrm>
            <a:off x="488824" y="5180571"/>
            <a:ext cx="5084895" cy="418473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C7889D43-C711-4CD6-AF64-ABDBD14009A9}"/>
              </a:ext>
            </a:extLst>
          </p:cNvPr>
          <p:cNvSpPr txBox="1"/>
          <p:nvPr/>
        </p:nvSpPr>
        <p:spPr>
          <a:xfrm>
            <a:off x="409447" y="4609040"/>
            <a:ext cx="5129963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6 Piante per trattamento, 3 germogli per pianta</a:t>
            </a:r>
          </a:p>
        </p:txBody>
      </p:sp>
    </p:spTree>
    <p:extLst>
      <p:ext uri="{BB962C8B-B14F-4D97-AF65-F5344CB8AC3E}">
        <p14:creationId xmlns:p14="http://schemas.microsoft.com/office/powerpoint/2010/main" val="31389214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30BDD89-3680-E3F1-4916-1CB646CFD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30" y="-71520"/>
            <a:ext cx="9634011" cy="1325563"/>
          </a:xfrm>
        </p:spPr>
        <p:txBody>
          <a:bodyPr/>
          <a:lstStyle/>
          <a:p>
            <a:r>
              <a:rPr lang="it-IT" b="1" dirty="0">
                <a:latin typeface="+mn-lt"/>
              </a:rPr>
              <a:t>Qualità dei frutti</a:t>
            </a:r>
          </a:p>
        </p:txBody>
      </p:sp>
      <p:graphicFrame>
        <p:nvGraphicFramePr>
          <p:cNvPr id="3" name="Grafico 2">
            <a:extLst>
              <a:ext uri="{FF2B5EF4-FFF2-40B4-BE49-F238E27FC236}">
                <a16:creationId xmlns:a16="http://schemas.microsoft.com/office/drawing/2014/main" id="{75DD46CA-D946-816A-071B-E938EC4B455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4434388"/>
              </p:ext>
            </p:extLst>
          </p:nvPr>
        </p:nvGraphicFramePr>
        <p:xfrm>
          <a:off x="5673186" y="2780654"/>
          <a:ext cx="6039173" cy="39094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afico 4">
            <a:extLst>
              <a:ext uri="{FF2B5EF4-FFF2-40B4-BE49-F238E27FC236}">
                <a16:creationId xmlns:a16="http://schemas.microsoft.com/office/drawing/2014/main" id="{A1B13689-5441-E150-838B-206C5CBA1D6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74735937"/>
              </p:ext>
            </p:extLst>
          </p:nvPr>
        </p:nvGraphicFramePr>
        <p:xfrm>
          <a:off x="111070" y="1254043"/>
          <a:ext cx="5173851" cy="3364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050" name="Picture 2">
            <a:extLst>
              <a:ext uri="{FF2B5EF4-FFF2-40B4-BE49-F238E27FC236}">
                <a16:creationId xmlns:a16="http://schemas.microsoft.com/office/drawing/2014/main" id="{C9A23519-B37F-3FD4-F1C7-0E882B2EE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50" y="4362369"/>
            <a:ext cx="1100162" cy="249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94762784-31CF-3739-419B-94812B34A817}"/>
              </a:ext>
            </a:extLst>
          </p:cNvPr>
          <p:cNvCxnSpPr/>
          <p:nvPr/>
        </p:nvCxnSpPr>
        <p:spPr>
          <a:xfrm flipV="1">
            <a:off x="774915" y="5424407"/>
            <a:ext cx="1048719" cy="86273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D97E3F9-0BC4-C5D7-F734-15F05B1D78BB}"/>
              </a:ext>
            </a:extLst>
          </p:cNvPr>
          <p:cNvSpPr txBox="1"/>
          <p:nvPr/>
        </p:nvSpPr>
        <p:spPr>
          <a:xfrm>
            <a:off x="1926956" y="5212597"/>
            <a:ext cx="21800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Penetrometro con puntale da 8mm piatto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F5096B65-A6A3-C0C8-F897-D4B5D5802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0790" y="342766"/>
            <a:ext cx="3256743" cy="2017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16194C12-F53D-0644-4097-93941A53C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633" y="546929"/>
            <a:ext cx="2343294" cy="1813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16772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C2B6DAC-EFCF-97D6-ED98-54C91D30E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71" y="158842"/>
            <a:ext cx="9634011" cy="1325563"/>
          </a:xfrm>
        </p:spPr>
        <p:txBody>
          <a:bodyPr/>
          <a:lstStyle/>
          <a:p>
            <a:r>
              <a:rPr lang="it-IT" b="1">
                <a:latin typeface="+mn-lt"/>
              </a:rPr>
              <a:t>Conclusioni</a:t>
            </a:r>
            <a:endParaRPr lang="it-IT" b="1" dirty="0">
              <a:latin typeface="+mn-lt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D90DC25-92EB-7D76-F179-5632DA18FE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484" y="1639038"/>
            <a:ext cx="8778187" cy="4351338"/>
          </a:xfrm>
        </p:spPr>
        <p:txBody>
          <a:bodyPr>
            <a:normAutofit fontScale="92500" lnSpcReduction="20000"/>
          </a:bodyPr>
          <a:lstStyle/>
          <a:p>
            <a:r>
              <a:rPr lang="it-IT" b="1" dirty="0"/>
              <a:t>Parametri vegetativi: </a:t>
            </a: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 si è riscontrata una diminuzione</a:t>
            </a:r>
            <a:r>
              <a:rPr lang="it-IT" dirty="0"/>
              <a:t> considerevole sullo sviluppo vegetativo in entrambi le tesi (W80 e W60)​, ma si è vista una crescita cumulata superiore rispetto la tesi a piena irrigazione (W100).</a:t>
            </a:r>
          </a:p>
          <a:p>
            <a:r>
              <a:rPr lang="it-IT" b="1" dirty="0"/>
              <a:t>Parametri qualitativi: </a:t>
            </a:r>
          </a:p>
          <a:p>
            <a:pPr marL="268288" indent="0">
              <a:buNone/>
            </a:pPr>
            <a:r>
              <a:rPr lang="it-IT" dirty="0"/>
              <a:t>Il trattamento irriguo imposto </a:t>
            </a: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 prodotto effetti significativi sull’acidità totale nel trattamento W80, dove questa è diminuita notevolmente</a:t>
            </a:r>
            <a:r>
              <a:rPr lang="it-IT" dirty="0"/>
              <a:t>. </a:t>
            </a:r>
          </a:p>
          <a:p>
            <a:pPr marL="268288" indent="0">
              <a:buNone/>
            </a:pPr>
            <a:r>
              <a:rPr lang="it-IT" dirty="0"/>
              <a:t>Inoltre, sono state osservate, </a:t>
            </a: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differenze significative sulla durezza della polpa e sul contenuto di solidi solubili,</a:t>
            </a:r>
            <a:r>
              <a:rPr lang="it-IT" dirty="0"/>
              <a:t> registrando un </a:t>
            </a:r>
            <a:r>
              <a:rPr lang="it-IT" u="sng" dirty="0"/>
              <a:t>aumento nella tesi di severo stress idrico (W60)</a:t>
            </a:r>
            <a:r>
              <a:rPr lang="it-IT" dirty="0"/>
              <a:t>, rispetto la tesi di piena irrigazione che ha riportato valori significativamente inferiori rispetto ad entrambi i trattamenti.</a:t>
            </a:r>
          </a:p>
        </p:txBody>
      </p:sp>
      <p:pic>
        <p:nvPicPr>
          <p:cNvPr id="6" name="Immagine 5" descr="Immagine che contiene albero, aria aperta, erba, eretto&#10;&#10;Descrizione generata automaticamente">
            <a:extLst>
              <a:ext uri="{FF2B5EF4-FFF2-40B4-BE49-F238E27FC236}">
                <a16:creationId xmlns:a16="http://schemas.microsoft.com/office/drawing/2014/main" id="{78CE2234-5504-D2A9-4E2F-EE0B64A184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1" r="34746"/>
          <a:stretch/>
        </p:blipFill>
        <p:spPr>
          <a:xfrm>
            <a:off x="9083917" y="69076"/>
            <a:ext cx="2968599" cy="3228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8230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4FE30E1D-600A-41A4-8C07-374BF0A03118}"/>
              </a:ext>
            </a:extLst>
          </p:cNvPr>
          <p:cNvSpPr txBox="1"/>
          <p:nvPr/>
        </p:nvSpPr>
        <p:spPr>
          <a:xfrm>
            <a:off x="384627" y="860420"/>
            <a:ext cx="7293429" cy="59975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4000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I </a:t>
            </a:r>
            <a:r>
              <a:rPr lang="en-US" sz="2000" dirty="0" err="1"/>
              <a:t>risultati</a:t>
            </a:r>
            <a:r>
              <a:rPr lang="en-US" sz="2000" dirty="0"/>
              <a:t> </a:t>
            </a:r>
            <a:r>
              <a:rPr lang="en-US" sz="2000" dirty="0" err="1"/>
              <a:t>confermano</a:t>
            </a:r>
            <a:r>
              <a:rPr lang="en-US" sz="2000" dirty="0"/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l’utilità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delle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prove di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riduzione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idrica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pesco</a:t>
            </a:r>
            <a:r>
              <a:rPr lang="en-US" sz="2000" dirty="0"/>
              <a:t>.</a:t>
            </a:r>
          </a:p>
          <a:p>
            <a:pPr marL="4000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4000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Si è </a:t>
            </a:r>
            <a:r>
              <a:rPr lang="en-US" sz="2000" dirty="0" err="1"/>
              <a:t>riscontrata</a:t>
            </a:r>
            <a:r>
              <a:rPr lang="en-US" sz="2000" dirty="0"/>
              <a:t> </a:t>
            </a:r>
            <a:r>
              <a:rPr lang="en-US" sz="2000" dirty="0" err="1"/>
              <a:t>una</a:t>
            </a:r>
            <a:r>
              <a:rPr lang="en-US" sz="2000" dirty="0"/>
              <a:t>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forte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interazione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genotipo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ambiente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sistema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coltivazione</a:t>
            </a:r>
            <a:r>
              <a:rPr lang="en-US" sz="2000" dirty="0"/>
              <a:t>.</a:t>
            </a:r>
          </a:p>
          <a:p>
            <a:pPr marL="571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4000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Le prove di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riduzione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idrica</a:t>
            </a:r>
            <a:r>
              <a:rPr lang="en-US" sz="2000" dirty="0"/>
              <a:t>, non </a:t>
            </a:r>
            <a:r>
              <a:rPr lang="en-US" sz="2000" dirty="0" err="1"/>
              <a:t>inficiano</a:t>
            </a:r>
            <a:r>
              <a:rPr lang="en-US" sz="2000" dirty="0"/>
              <a:t> la </a:t>
            </a:r>
            <a:r>
              <a:rPr lang="en-US" sz="2000" dirty="0" err="1"/>
              <a:t>qualità</a:t>
            </a:r>
            <a:r>
              <a:rPr lang="en-US" sz="2000" dirty="0"/>
              <a:t> </a:t>
            </a:r>
            <a:r>
              <a:rPr lang="en-US" sz="2000" dirty="0" err="1"/>
              <a:t>delle</a:t>
            </a:r>
            <a:r>
              <a:rPr lang="en-US" sz="2000" dirty="0"/>
              <a:t> </a:t>
            </a:r>
            <a:r>
              <a:rPr lang="en-US" sz="2000" dirty="0" err="1"/>
              <a:t>produzioni</a:t>
            </a:r>
            <a:r>
              <a:rPr lang="en-US" sz="2000" dirty="0"/>
              <a:t> ma è </a:t>
            </a:r>
            <a:r>
              <a:rPr lang="en-US" sz="2000" dirty="0" err="1"/>
              <a:t>necessario</a:t>
            </a:r>
            <a:r>
              <a:rPr lang="en-US" sz="2000" dirty="0"/>
              <a:t> </a:t>
            </a:r>
            <a:r>
              <a:rPr lang="en-US" sz="2000" dirty="0" err="1"/>
              <a:t>selezionare</a:t>
            </a:r>
            <a:r>
              <a:rPr lang="en-US" sz="2000" dirty="0"/>
              <a:t> </a:t>
            </a:r>
            <a:r>
              <a:rPr lang="en-US" sz="2000" dirty="0" err="1"/>
              <a:t>genotipi</a:t>
            </a:r>
            <a:r>
              <a:rPr lang="en-US" sz="2000" dirty="0"/>
              <a:t> </a:t>
            </a:r>
            <a:r>
              <a:rPr lang="en-US" sz="2000" dirty="0" err="1"/>
              <a:t>più</a:t>
            </a:r>
            <a:r>
              <a:rPr lang="en-US" sz="2000" dirty="0"/>
              <a:t> </a:t>
            </a:r>
            <a:r>
              <a:rPr lang="en-US" sz="2000" dirty="0" err="1"/>
              <a:t>adatti</a:t>
            </a:r>
            <a:r>
              <a:rPr lang="en-US" sz="2000" dirty="0"/>
              <a:t> a stress </a:t>
            </a:r>
            <a:r>
              <a:rPr lang="en-US" sz="2000" dirty="0" err="1"/>
              <a:t>idrici</a:t>
            </a:r>
            <a:r>
              <a:rPr lang="en-US" sz="2000" dirty="0"/>
              <a:t> (</a:t>
            </a:r>
            <a:r>
              <a:rPr lang="en-US" sz="2000" dirty="0" err="1"/>
              <a:t>cambiamento</a:t>
            </a:r>
            <a:r>
              <a:rPr lang="en-US" sz="2000" dirty="0"/>
              <a:t> </a:t>
            </a:r>
            <a:r>
              <a:rPr lang="en-US" sz="2000" dirty="0" err="1"/>
              <a:t>climatico</a:t>
            </a:r>
            <a:r>
              <a:rPr lang="en-US" sz="2000" dirty="0"/>
              <a:t>).</a:t>
            </a:r>
          </a:p>
          <a:p>
            <a:pPr marL="4000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4000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000" dirty="0"/>
              <a:t>Una </a:t>
            </a:r>
            <a:r>
              <a:rPr lang="it-I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corretta somministrazione di acqua </a:t>
            </a:r>
            <a:r>
              <a:rPr lang="it-IT" sz="2000" dirty="0"/>
              <a:t>aiuta i coltivatori in un </a:t>
            </a:r>
            <a:r>
              <a:rPr lang="it-IT" sz="2000" u="sng" dirty="0"/>
              <a:t>utilizzo più consapevole di queste risorse</a:t>
            </a:r>
            <a:r>
              <a:rPr lang="it-IT" sz="2000" dirty="0"/>
              <a:t>, diminuendo l'impatto ambientale e ottenendo frutti di qualità con buona pezzatura e produzione. </a:t>
            </a:r>
          </a:p>
          <a:p>
            <a:pPr marL="171450">
              <a:lnSpc>
                <a:spcPct val="90000"/>
              </a:lnSpc>
              <a:spcAft>
                <a:spcPts val="600"/>
              </a:spcAft>
            </a:pPr>
            <a:endParaRPr lang="it-IT" sz="2000" dirty="0"/>
          </a:p>
          <a:p>
            <a:pPr marL="4000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Conoscere le caratteristiche vegeto-produttive e qualitative dei diversi genotipi </a:t>
            </a:r>
            <a:r>
              <a:rPr lang="it-IT" sz="2000" dirty="0"/>
              <a:t>può aiutare i coltivatori ad una ponderata scelta di Cv. adatte al loro sistema colturale e al mercato di riferimento.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FEAF111-2205-41D0-ABD3-74B03A727824}"/>
              </a:ext>
            </a:extLst>
          </p:cNvPr>
          <p:cNvSpPr txBox="1"/>
          <p:nvPr/>
        </p:nvSpPr>
        <p:spPr>
          <a:xfrm>
            <a:off x="112598" y="32994"/>
            <a:ext cx="6560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/>
              <a:t>Conclusioni Generali</a:t>
            </a:r>
          </a:p>
        </p:txBody>
      </p:sp>
      <p:pic>
        <p:nvPicPr>
          <p:cNvPr id="4" name="Immagine 3" descr="Immagine che contiene albero, aria aperta, erba, terreno&#10;&#10;Descrizione generata automaticamente">
            <a:extLst>
              <a:ext uri="{FF2B5EF4-FFF2-40B4-BE49-F238E27FC236}">
                <a16:creationId xmlns:a16="http://schemas.microsoft.com/office/drawing/2014/main" id="{F0AB203F-03BE-6D07-CFF0-0255605ACA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71" r="25678"/>
          <a:stretch/>
        </p:blipFill>
        <p:spPr>
          <a:xfrm>
            <a:off x="8117823" y="3352800"/>
            <a:ext cx="3774541" cy="3303004"/>
          </a:xfrm>
          <a:prstGeom prst="rect">
            <a:avLst/>
          </a:prstGeom>
        </p:spPr>
      </p:pic>
      <p:pic>
        <p:nvPicPr>
          <p:cNvPr id="8" name="Immagine 7" descr="Immagine che contiene aria aperta, terreno, albero, cielo&#10;&#10;Descrizione generata automaticamente">
            <a:extLst>
              <a:ext uri="{FF2B5EF4-FFF2-40B4-BE49-F238E27FC236}">
                <a16:creationId xmlns:a16="http://schemas.microsoft.com/office/drawing/2014/main" id="{89B2F82A-2F62-F186-2C02-D25EFF1786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8" r="15241"/>
          <a:stretch/>
        </p:blipFill>
        <p:spPr>
          <a:xfrm>
            <a:off x="8117823" y="402955"/>
            <a:ext cx="3689550" cy="2815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654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A6E4A6F-ED13-4CBC-B66F-3AAF04167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5890" y="1589469"/>
            <a:ext cx="10598854" cy="2048350"/>
          </a:xfrm>
        </p:spPr>
        <p:txBody>
          <a:bodyPr>
            <a:normAutofit/>
          </a:bodyPr>
          <a:lstStyle/>
          <a:p>
            <a:r>
              <a:rPr lang="it-IT" sz="4000" b="1" dirty="0">
                <a:latin typeface="+mn-lt"/>
              </a:rPr>
              <a:t>Introduzione di nuove tecniche a basso impatto ambientale per la valorizzazione della peschicoltura nelle Marche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5FAAECA-526D-4C6F-BA9F-2F17FA142C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2251" y="5305589"/>
            <a:ext cx="5384849" cy="859917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it-IT" sz="1600" dirty="0"/>
              <a:t>Dott. Giammarco giovanetti</a:t>
            </a:r>
          </a:p>
          <a:p>
            <a:pPr algn="l">
              <a:spcBef>
                <a:spcPts val="0"/>
              </a:spcBef>
            </a:pPr>
            <a:r>
              <a:rPr lang="it-IT" sz="1600" dirty="0"/>
              <a:t>D3A- Univpm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F77C61E-6A07-482B-B6E5-8740F66367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79" r="60235" b="28376"/>
          <a:stretch/>
        </p:blipFill>
        <p:spPr>
          <a:xfrm>
            <a:off x="1813165" y="6184003"/>
            <a:ext cx="491705" cy="46609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C0E0E7F-7CD9-49D3-A19A-97A7703B86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121" t="67126" b="4718"/>
          <a:stretch/>
        </p:blipFill>
        <p:spPr>
          <a:xfrm>
            <a:off x="151974" y="6184003"/>
            <a:ext cx="1634346" cy="36002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4BF6EB2D-995D-4A18-8760-22E2ACCC02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036" r="49978" b="340"/>
          <a:stretch/>
        </p:blipFill>
        <p:spPr>
          <a:xfrm>
            <a:off x="2302533" y="6227239"/>
            <a:ext cx="1639019" cy="404363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34C50ECB-D5C3-4EAD-8669-90C1D6883A31}"/>
              </a:ext>
            </a:extLst>
          </p:cNvPr>
          <p:cNvSpPr/>
          <p:nvPr/>
        </p:nvSpPr>
        <p:spPr>
          <a:xfrm>
            <a:off x="7477319" y="6169937"/>
            <a:ext cx="46410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Attività realizzata con il contributo del Programma di Sviluppo Rurale della Regione Marche 2014/2020. Misura 16.1.A.2 – Progetto </a:t>
            </a:r>
            <a:r>
              <a:rPr lang="it-IT" sz="1200" dirty="0">
                <a:solidFill>
                  <a:prstClr val="black"/>
                </a:solidFill>
                <a:latin typeface="Calibri" panose="020F0502020204030204"/>
              </a:rPr>
              <a:t>ID 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27961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2FE56525-017B-4256-984D-09D6EC368B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8397" y="6229350"/>
            <a:ext cx="735804" cy="468239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169EE94C-C4C6-4AD4-82D6-6C62A48E28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873" b="13972"/>
          <a:stretch/>
        </p:blipFill>
        <p:spPr>
          <a:xfrm>
            <a:off x="4599516" y="6010051"/>
            <a:ext cx="1496484" cy="798617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F20D9CED-D0B7-477A-9B4B-730DA1044C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6879" y="6152922"/>
            <a:ext cx="1154199" cy="562762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E79C9A56-3BE2-44AE-974C-43D602F48A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5896" y="68215"/>
            <a:ext cx="3419475" cy="133350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B1E74164-DEA3-433E-9AE6-A8FA54DE828A}"/>
              </a:ext>
            </a:extLst>
          </p:cNvPr>
          <p:cNvSpPr txBox="1"/>
          <p:nvPr/>
        </p:nvSpPr>
        <p:spPr>
          <a:xfrm>
            <a:off x="3843076" y="4734274"/>
            <a:ext cx="3186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MISURA 16.1.A.2  - ID 27961</a:t>
            </a: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2BCEF3B0-EC3D-4436-A0BB-C0F5CEB418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72566" y="4488303"/>
            <a:ext cx="1947182" cy="1607063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A3C33DC7-0892-5945-D0E9-7B47B89FF1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12" y="102788"/>
            <a:ext cx="3564415" cy="1310913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0B4A7599-9FB8-BFBC-FD1B-143E81AE55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39790" y="195596"/>
            <a:ext cx="2065551" cy="1230900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5702DEC7-A6B3-3FA7-7926-A97A3B93BDFA}"/>
              </a:ext>
            </a:extLst>
          </p:cNvPr>
          <p:cNvSpPr txBox="1"/>
          <p:nvPr/>
        </p:nvSpPr>
        <p:spPr>
          <a:xfrm>
            <a:off x="1596081" y="4028316"/>
            <a:ext cx="80152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/>
              <a:t>VALORIZZAZIONE PESCA MARCHIGIANA</a:t>
            </a:r>
          </a:p>
        </p:txBody>
      </p:sp>
    </p:spTree>
    <p:extLst>
      <p:ext uri="{BB962C8B-B14F-4D97-AF65-F5344CB8AC3E}">
        <p14:creationId xmlns:p14="http://schemas.microsoft.com/office/powerpoint/2010/main" val="26085200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51974" y="160411"/>
            <a:ext cx="8010467" cy="1325563"/>
          </a:xfrm>
        </p:spPr>
        <p:txBody>
          <a:bodyPr>
            <a:noAutofit/>
          </a:bodyPr>
          <a:lstStyle/>
          <a:p>
            <a:r>
              <a:rPr lang="it-IT" sz="2800" b="1" dirty="0">
                <a:latin typeface="+mn-lt"/>
              </a:rPr>
              <a:t>Sperimentazioni Azienda </a:t>
            </a:r>
            <a:r>
              <a:rPr lang="it-IT" sz="2800" b="1" dirty="0" err="1">
                <a:latin typeface="+mn-lt"/>
              </a:rPr>
              <a:t>Vagnoni</a:t>
            </a:r>
            <a:r>
              <a:rPr lang="it-IT" sz="2800" b="1" dirty="0">
                <a:latin typeface="+mn-lt"/>
              </a:rPr>
              <a:t> Gianfranco – Montalto delle Marche (AP)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47597" y="1529210"/>
            <a:ext cx="7093481" cy="4351338"/>
          </a:xfrm>
        </p:spPr>
        <p:txBody>
          <a:bodyPr>
            <a:normAutofit/>
          </a:bodyPr>
          <a:lstStyle/>
          <a:p>
            <a:r>
              <a:rPr lang="it-IT" dirty="0"/>
              <a:t>Miglioramento della qualità delle produzioni attraverso la gestione dell’irrigazione di un pescheto </a:t>
            </a:r>
            <a:r>
              <a:rPr lang="it-IT" u="sng" dirty="0"/>
              <a:t>in collina adottando il sistema della sub-irrigazione</a:t>
            </a:r>
            <a:r>
              <a:rPr lang="it-IT" dirty="0"/>
              <a:t> con tre diverse restituzioni idriche.</a:t>
            </a:r>
          </a:p>
          <a:p>
            <a:r>
              <a:rPr lang="it-IT" dirty="0"/>
              <a:t>Big Top® è una nettarina a pasta gialla con una vigoria elevata, molto produttiva. I frutti sono di calibro medio-grande, con una elevatissima percentuale di sovra-colore rosso, vicina al 100%. È molto apprezzata per l'elevata pezzatura e per la polpa croccante, dal gusto sub-acido.</a:t>
            </a:r>
          </a:p>
          <a:p>
            <a:endParaRPr lang="it-IT" dirty="0"/>
          </a:p>
          <a:p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CC4B151-6F35-4705-A3FD-EB936C3FB0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4506" y="1225047"/>
            <a:ext cx="3556981" cy="2291151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A4B85CBB-A5D7-41B5-8F1C-167F2F87C0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79" r="60235" b="28376"/>
          <a:stretch/>
        </p:blipFill>
        <p:spPr>
          <a:xfrm>
            <a:off x="1813165" y="6184003"/>
            <a:ext cx="491705" cy="466096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5E09B9CF-2610-48F3-AA94-F08953347D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121" t="67126" b="4718"/>
          <a:stretch/>
        </p:blipFill>
        <p:spPr>
          <a:xfrm>
            <a:off x="151974" y="6184003"/>
            <a:ext cx="1634346" cy="36002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69A0B054-8416-46D8-94F6-E07FE35269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8036" r="49978" b="340"/>
          <a:stretch/>
        </p:blipFill>
        <p:spPr>
          <a:xfrm>
            <a:off x="2302533" y="6227239"/>
            <a:ext cx="1639019" cy="404363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4F42D391-184E-4A09-B6F3-D1D421A4322B}"/>
              </a:ext>
            </a:extLst>
          </p:cNvPr>
          <p:cNvSpPr/>
          <p:nvPr/>
        </p:nvSpPr>
        <p:spPr>
          <a:xfrm>
            <a:off x="7477319" y="6169937"/>
            <a:ext cx="46410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Attività realizzata con il contributo del Programma di Sviluppo Rurale della Regione Marche 2014/2020. Misura 16.1.A.2 – Progetto </a:t>
            </a:r>
            <a:r>
              <a:rPr lang="it-IT" sz="1200" dirty="0">
                <a:solidFill>
                  <a:prstClr val="black"/>
                </a:solidFill>
                <a:latin typeface="Calibri" panose="020F0502020204030204"/>
              </a:rPr>
              <a:t>ID 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27961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FEAE471E-8888-4401-BFF0-7DEA90BC9B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8397" y="6229350"/>
            <a:ext cx="735804" cy="468239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3E9C6883-9511-4EF5-AC70-252EB368FC8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873" b="13972"/>
          <a:stretch/>
        </p:blipFill>
        <p:spPr>
          <a:xfrm>
            <a:off x="4599516" y="6010051"/>
            <a:ext cx="1496484" cy="798617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BD8D02C3-1803-4663-9BE8-91DCB3E1C2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6879" y="6152922"/>
            <a:ext cx="1154199" cy="562762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DBA1D543-5A28-0AB8-7470-67733C75C3E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1668" b="31905"/>
          <a:stretch/>
        </p:blipFill>
        <p:spPr>
          <a:xfrm>
            <a:off x="8903616" y="3757761"/>
            <a:ext cx="2431817" cy="2007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4708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1AB0BAC-5E1A-AFEC-8A9A-ED7148DF5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448" y="135274"/>
            <a:ext cx="9634011" cy="906387"/>
          </a:xfrm>
        </p:spPr>
        <p:txBody>
          <a:bodyPr>
            <a:normAutofit/>
          </a:bodyPr>
          <a:lstStyle/>
          <a:p>
            <a:r>
              <a:rPr lang="it-IT" sz="3200" b="1" dirty="0">
                <a:latin typeface="+mn-lt"/>
              </a:rPr>
              <a:t>Disegno Sperimentale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D6189B1-4F05-CA40-708E-344E18F246E5}"/>
              </a:ext>
            </a:extLst>
          </p:cNvPr>
          <p:cNvSpPr txBox="1"/>
          <p:nvPr/>
        </p:nvSpPr>
        <p:spPr>
          <a:xfrm>
            <a:off x="226661" y="3084207"/>
            <a:ext cx="5358719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74650" indent="-285750" algn="just" rtl="0" fontAlgn="base">
              <a:buFont typeface="Wingdings" panose="05000000000000000000" pitchFamily="2" charset="2"/>
              <a:buChar char="ü"/>
            </a:pPr>
            <a:r>
              <a:rPr lang="it-IT" sz="1400" b="0" i="0" u="none" strike="noStrike" dirty="0">
                <a:solidFill>
                  <a:srgbClr val="000000"/>
                </a:solidFill>
                <a:effectLst/>
              </a:rPr>
              <a:t>Pescheto realizzato nel 2018 in collina, Valdaso di Montalto delle Marche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​.</a:t>
            </a:r>
          </a:p>
          <a:p>
            <a:pPr marL="88900" algn="just" rtl="0" fontAlgn="base"/>
            <a:endParaRPr lang="it-IT" sz="1400" b="0" i="0" dirty="0">
              <a:solidFill>
                <a:srgbClr val="000000"/>
              </a:solidFill>
              <a:effectLst/>
            </a:endParaRPr>
          </a:p>
          <a:p>
            <a:pPr marL="374650" indent="-285750" algn="just" rtl="0" fontAlgn="base">
              <a:buFont typeface="Wingdings" panose="05000000000000000000" pitchFamily="2" charset="2"/>
              <a:buChar char="ü"/>
            </a:pPr>
            <a:r>
              <a:rPr lang="it-IT" sz="1400" b="0" i="0" u="none" strike="noStrike" dirty="0">
                <a:solidFill>
                  <a:srgbClr val="000000"/>
                </a:solidFill>
                <a:effectLst/>
              </a:rPr>
              <a:t>Cv Big Top® </a:t>
            </a:r>
            <a:r>
              <a:rPr lang="it-IT" sz="1400" b="0" i="0" u="none" strike="noStrike" dirty="0" err="1">
                <a:solidFill>
                  <a:srgbClr val="000000"/>
                </a:solidFill>
                <a:effectLst/>
              </a:rPr>
              <a:t>Zaitabo</a:t>
            </a:r>
            <a:r>
              <a:rPr lang="it-IT" sz="1400" b="0" i="0" u="none" strike="noStrike" dirty="0">
                <a:solidFill>
                  <a:srgbClr val="000000"/>
                </a:solidFill>
                <a:effectLst/>
              </a:rPr>
              <a:t>.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​</a:t>
            </a:r>
          </a:p>
          <a:p>
            <a:pPr marL="88900" algn="just" rtl="0" fontAlgn="base"/>
            <a:endParaRPr lang="it-IT" sz="1400" b="0" i="0" dirty="0">
              <a:solidFill>
                <a:srgbClr val="000000"/>
              </a:solidFill>
              <a:effectLst/>
            </a:endParaRPr>
          </a:p>
          <a:p>
            <a:pPr marL="374650" indent="-285750" algn="just" rtl="0" fontAlgn="base">
              <a:buFont typeface="Wingdings" panose="05000000000000000000" pitchFamily="2" charset="2"/>
              <a:buChar char="ü"/>
            </a:pPr>
            <a:r>
              <a:rPr lang="it-IT" sz="1400" b="0" i="0" u="none" strike="noStrike" dirty="0">
                <a:solidFill>
                  <a:srgbClr val="000000"/>
                </a:solidFill>
                <a:effectLst/>
              </a:rPr>
              <a:t>Forma di allevamento palmetta libera su portainnesto GF 677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​.</a:t>
            </a:r>
          </a:p>
          <a:p>
            <a:pPr marL="88900" algn="just" rtl="0" fontAlgn="base"/>
            <a:endParaRPr lang="it-IT" sz="1400" b="0" i="0" dirty="0">
              <a:solidFill>
                <a:srgbClr val="000000"/>
              </a:solidFill>
              <a:effectLst/>
            </a:endParaRPr>
          </a:p>
          <a:p>
            <a:pPr marL="374650" indent="-285750" algn="just" rtl="0" fontAlgn="base">
              <a:buFont typeface="Wingdings" panose="05000000000000000000" pitchFamily="2" charset="2"/>
              <a:buChar char="ü"/>
            </a:pPr>
            <a:r>
              <a:rPr lang="it-IT" sz="1400" b="0" i="0" u="none" strike="noStrike" dirty="0">
                <a:solidFill>
                  <a:srgbClr val="000000"/>
                </a:solidFill>
                <a:effectLst/>
              </a:rPr>
              <a:t>Sesto d’impianto 4 x 3 m (833 piante ha-1)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​.</a:t>
            </a:r>
          </a:p>
          <a:p>
            <a:pPr marL="88900" algn="just" rtl="0" fontAlgn="base"/>
            <a:endParaRPr lang="it-IT" sz="1400" b="0" i="0" dirty="0">
              <a:solidFill>
                <a:srgbClr val="000000"/>
              </a:solidFill>
              <a:effectLst/>
            </a:endParaRPr>
          </a:p>
          <a:p>
            <a:pPr marL="374650" indent="-285750" algn="just" rtl="0" fontAlgn="base">
              <a:buFont typeface="Wingdings" panose="05000000000000000000" pitchFamily="2" charset="2"/>
              <a:buChar char="ü"/>
            </a:pPr>
            <a:r>
              <a:rPr lang="it-IT" sz="1400" b="0" i="0" u="none" strike="noStrike" dirty="0">
                <a:solidFill>
                  <a:srgbClr val="000000"/>
                </a:solidFill>
                <a:effectLst/>
              </a:rPr>
              <a:t>Sistema irriguo subirrigazione, doppia linea di ali gocciolanti distanziate 50 cm dalla pianta, interrate a una profondità di 25 cm. Le manichette emettono 3,2 L/h m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​.</a:t>
            </a:r>
          </a:p>
          <a:p>
            <a:pPr marL="88900" algn="just" rtl="0" fontAlgn="base"/>
            <a:endParaRPr lang="it-IT" sz="1400" b="0" i="0" dirty="0">
              <a:solidFill>
                <a:srgbClr val="000000"/>
              </a:solidFill>
              <a:effectLst/>
            </a:endParaRPr>
          </a:p>
          <a:p>
            <a:pPr marL="374650" indent="-285750" algn="just" rtl="0" fontAlgn="base">
              <a:buFont typeface="Wingdings" panose="05000000000000000000" pitchFamily="2" charset="2"/>
              <a:buChar char="ü"/>
            </a:pPr>
            <a:r>
              <a:rPr lang="it-IT" sz="1400" b="0" i="0" u="none" strike="noStrike" dirty="0">
                <a:solidFill>
                  <a:srgbClr val="000000"/>
                </a:solidFill>
                <a:effectLst/>
              </a:rPr>
              <a:t>Tensiometri  Jet </a:t>
            </a:r>
            <a:r>
              <a:rPr lang="it-IT" sz="1400" b="0" i="0" u="none" strike="noStrike" dirty="0" err="1">
                <a:solidFill>
                  <a:srgbClr val="000000"/>
                </a:solidFill>
                <a:effectLst/>
              </a:rPr>
              <a:t>Fill</a:t>
            </a:r>
            <a:r>
              <a:rPr lang="it-IT" sz="1400" b="0" i="0" u="none" strike="noStrike" dirty="0">
                <a:solidFill>
                  <a:srgbClr val="000000"/>
                </a:solidFill>
                <a:effectLst/>
              </a:rPr>
              <a:t> a due diverse profondità (30 e 60 cm)</a:t>
            </a:r>
            <a:endParaRPr lang="en-US" sz="1400" b="0" i="0" dirty="0">
              <a:solidFill>
                <a:srgbClr val="000000"/>
              </a:solidFill>
              <a:effectLst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A3AC197-F661-FDA8-AFA7-71851667F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749" y="3622242"/>
            <a:ext cx="2388074" cy="3160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591E52F-21EA-ACEF-FA1B-117D90CE1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522" y="3919423"/>
            <a:ext cx="2091425" cy="2763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Tabella 12">
            <a:extLst>
              <a:ext uri="{FF2B5EF4-FFF2-40B4-BE49-F238E27FC236}">
                <a16:creationId xmlns:a16="http://schemas.microsoft.com/office/drawing/2014/main" id="{6945ABF8-2E43-E84C-8102-11763CDD4F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8468681"/>
              </p:ext>
            </p:extLst>
          </p:nvPr>
        </p:nvGraphicFramePr>
        <p:xfrm>
          <a:off x="276374" y="1041661"/>
          <a:ext cx="5983117" cy="1584960"/>
        </p:xfrm>
        <a:graphic>
          <a:graphicData uri="http://schemas.openxmlformats.org/drawingml/2006/table">
            <a:tbl>
              <a:tblPr/>
              <a:tblGrid>
                <a:gridCol w="2186344">
                  <a:extLst>
                    <a:ext uri="{9D8B030D-6E8A-4147-A177-3AD203B41FA5}">
                      <a16:colId xmlns:a16="http://schemas.microsoft.com/office/drawing/2014/main" val="718301676"/>
                    </a:ext>
                  </a:extLst>
                </a:gridCol>
                <a:gridCol w="1173160">
                  <a:extLst>
                    <a:ext uri="{9D8B030D-6E8A-4147-A177-3AD203B41FA5}">
                      <a16:colId xmlns:a16="http://schemas.microsoft.com/office/drawing/2014/main" val="1200936021"/>
                    </a:ext>
                  </a:extLst>
                </a:gridCol>
                <a:gridCol w="1226486">
                  <a:extLst>
                    <a:ext uri="{9D8B030D-6E8A-4147-A177-3AD203B41FA5}">
                      <a16:colId xmlns:a16="http://schemas.microsoft.com/office/drawing/2014/main" val="2284637522"/>
                    </a:ext>
                  </a:extLst>
                </a:gridCol>
                <a:gridCol w="1397127">
                  <a:extLst>
                    <a:ext uri="{9D8B030D-6E8A-4147-A177-3AD203B41FA5}">
                      <a16:colId xmlns:a16="http://schemas.microsoft.com/office/drawing/2014/main" val="250927701"/>
                    </a:ext>
                  </a:extLst>
                </a:gridCol>
              </a:tblGrid>
              <a:tr h="354330"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2000" b="1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TESI​</a:t>
                      </a:r>
                      <a:endParaRPr lang="it-IT" b="1" i="0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381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2000" b="1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ORE​</a:t>
                      </a:r>
                      <a:endParaRPr lang="it-IT" b="1" i="0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381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2000" b="1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mm/ha​</a:t>
                      </a:r>
                      <a:endParaRPr lang="it-IT" b="1" i="0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381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2000" b="1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L/Pianta​</a:t>
                      </a:r>
                      <a:endParaRPr lang="it-IT" b="1" i="0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381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4582498"/>
                  </a:ext>
                </a:extLst>
              </a:tr>
              <a:tr h="354330"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2000" b="1" i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FILA 3 - W100​</a:t>
                      </a:r>
                      <a:endParaRPr lang="it-IT" b="1" i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381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20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5​</a:t>
                      </a:r>
                      <a:endParaRPr lang="it-IT" b="0" i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381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20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6,40​</a:t>
                      </a:r>
                      <a:endParaRPr lang="it-IT" b="0" i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381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20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96,9​</a:t>
                      </a:r>
                      <a:endParaRPr lang="it-IT" b="0" i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381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0677041"/>
                  </a:ext>
                </a:extLst>
              </a:tr>
              <a:tr h="354330"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2000" b="1" i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FILA 2 - W80​</a:t>
                      </a:r>
                      <a:endParaRPr lang="it-IT" b="1" i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381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20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4​</a:t>
                      </a:r>
                      <a:endParaRPr lang="it-IT" b="0" i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381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20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5,12​</a:t>
                      </a:r>
                      <a:endParaRPr lang="it-IT" b="0" i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381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20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77,6​</a:t>
                      </a:r>
                      <a:endParaRPr lang="it-IT" b="0" i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381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5905485"/>
                  </a:ext>
                </a:extLst>
              </a:tr>
              <a:tr h="354330"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2000" b="1" i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FILA 1 - W60​</a:t>
                      </a:r>
                      <a:endParaRPr lang="it-IT" b="1" i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381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20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3​</a:t>
                      </a:r>
                      <a:endParaRPr lang="it-IT" b="0" i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381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20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3,84​</a:t>
                      </a:r>
                      <a:endParaRPr lang="it-IT" b="0" i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381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it-IT" sz="20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58,2​</a:t>
                      </a:r>
                      <a:endParaRPr lang="it-IT" b="0" i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381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3567104"/>
                  </a:ext>
                </a:extLst>
              </a:tr>
            </a:tbl>
          </a:graphicData>
        </a:graphic>
      </p:graphicFrame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BCC5AB5A-1A23-18A3-2DF2-C1A2EA1657AB}"/>
              </a:ext>
            </a:extLst>
          </p:cNvPr>
          <p:cNvSpPr txBox="1"/>
          <p:nvPr/>
        </p:nvSpPr>
        <p:spPr>
          <a:xfrm>
            <a:off x="6345563" y="992460"/>
            <a:ext cx="474978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 rtl="0" fontAlgn="base">
              <a:buFont typeface="Wingdings" panose="05000000000000000000" pitchFamily="2" charset="2"/>
              <a:buChar char="Ø"/>
            </a:pPr>
            <a:r>
              <a:rPr lang="it-IT" sz="2000" b="0" i="0" u="none" strike="noStrik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Split </a:t>
            </a:r>
            <a:r>
              <a:rPr lang="it-IT" sz="2000" b="0" i="0" u="none" strike="noStrike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plot design</a:t>
            </a:r>
            <a:endParaRPr lang="it-IT" sz="2000" b="0" i="0" u="none" strike="noStrike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 rtl="0" fontAlgn="base"/>
            <a:endParaRPr lang="it-IT" sz="2000" b="0" i="0" u="none" strike="noStrike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 algn="just" rtl="0" fontAlgn="base">
              <a:buFont typeface="Wingdings" panose="05000000000000000000" pitchFamily="2" charset="2"/>
              <a:buChar char="Ø"/>
            </a:pPr>
            <a:r>
              <a:rPr lang="it-IT" sz="2000" b="0" i="0" u="none" strike="noStrik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piante per fila, rappresentanti ciascuna una parcella</a:t>
            </a:r>
            <a:r>
              <a:rPr lang="en-US" sz="2000" b="0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​.</a:t>
            </a:r>
          </a:p>
          <a:p>
            <a:pPr marL="285750" indent="-285750" algn="just" rtl="0" fontAlgn="base">
              <a:buFont typeface="Wingdings" panose="05000000000000000000" pitchFamily="2" charset="2"/>
              <a:buChar char="Ø"/>
            </a:pPr>
            <a:endParaRPr lang="en-US" sz="2000" b="0" i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 algn="just" rtl="0" fontAlgn="base">
              <a:buFont typeface="Wingdings" panose="05000000000000000000" pitchFamily="2" charset="2"/>
              <a:buChar char="Ø"/>
            </a:pPr>
            <a:r>
              <a:rPr lang="it-IT" sz="2000" b="0" i="0" u="none" strike="noStrik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parcelle sono state oggetto di misurazione dei parametri vegetativi, produttivi e qualitativi</a:t>
            </a:r>
            <a:r>
              <a:rPr lang="en-US" sz="2000" b="0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​.</a:t>
            </a:r>
          </a:p>
        </p:txBody>
      </p:sp>
    </p:spTree>
    <p:extLst>
      <p:ext uri="{BB962C8B-B14F-4D97-AF65-F5344CB8AC3E}">
        <p14:creationId xmlns:p14="http://schemas.microsoft.com/office/powerpoint/2010/main" val="1578433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DFBA600-1024-25EB-EDDF-EF002AD7B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932" y="-33170"/>
            <a:ext cx="9634011" cy="1325563"/>
          </a:xfrm>
        </p:spPr>
        <p:txBody>
          <a:bodyPr/>
          <a:lstStyle/>
          <a:p>
            <a:r>
              <a:rPr lang="it-IT" b="1" dirty="0">
                <a:latin typeface="+mn-lt"/>
              </a:rPr>
              <a:t>Parametri analizzati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7E05873-F824-CAAB-B805-723766C66B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85" y="1073242"/>
            <a:ext cx="9634011" cy="4351338"/>
          </a:xfrm>
        </p:spPr>
        <p:txBody>
          <a:bodyPr>
            <a:normAutofit/>
          </a:bodyPr>
          <a:lstStyle/>
          <a:p>
            <a:pPr>
              <a:lnSpc>
                <a:spcPct val="140000"/>
              </a:lnSpc>
            </a:pPr>
            <a:r>
              <a:rPr lang="it-IT" sz="1600" b="1" dirty="0"/>
              <a:t>Parametri vegetativi</a:t>
            </a:r>
          </a:p>
          <a:p>
            <a:pPr lvl="1">
              <a:lnSpc>
                <a:spcPct val="140000"/>
              </a:lnSpc>
            </a:pPr>
            <a:r>
              <a:rPr lang="it-IT" sz="1400" dirty="0"/>
              <a:t>Lunghezza di 3 germogli per pianta, cadenza del rilievo settimanale, dalla metà di giugno alla fine di agosto</a:t>
            </a:r>
          </a:p>
          <a:p>
            <a:pPr>
              <a:lnSpc>
                <a:spcPct val="140000"/>
              </a:lnSpc>
            </a:pPr>
            <a:r>
              <a:rPr lang="it-IT" sz="1600" b="1" dirty="0"/>
              <a:t>Parametri produttivi</a:t>
            </a:r>
          </a:p>
          <a:p>
            <a:pPr lvl="1">
              <a:lnSpc>
                <a:spcPct val="140000"/>
              </a:lnSpc>
            </a:pPr>
            <a:r>
              <a:rPr lang="it-IT" sz="1400" dirty="0"/>
              <a:t>Produzione totale per pianta.</a:t>
            </a:r>
          </a:p>
          <a:p>
            <a:pPr lvl="1">
              <a:lnSpc>
                <a:spcPct val="140000"/>
              </a:lnSpc>
            </a:pPr>
            <a:r>
              <a:rPr lang="it-IT" sz="1400" dirty="0"/>
              <a:t>Peso medio di 20 frutti.</a:t>
            </a:r>
          </a:p>
          <a:p>
            <a:pPr lvl="1">
              <a:lnSpc>
                <a:spcPct val="140000"/>
              </a:lnSpc>
            </a:pPr>
            <a:r>
              <a:rPr lang="it-IT" sz="1400" dirty="0"/>
              <a:t>Diametro dei frutti, in mm.</a:t>
            </a:r>
          </a:p>
          <a:p>
            <a:pPr>
              <a:lnSpc>
                <a:spcPct val="140000"/>
              </a:lnSpc>
            </a:pPr>
            <a:r>
              <a:rPr lang="it-IT" sz="1600" b="1" dirty="0"/>
              <a:t>Parametri qualitativi (raccolta15-20 Luglio)</a:t>
            </a:r>
          </a:p>
          <a:p>
            <a:pPr lvl="1">
              <a:lnSpc>
                <a:spcPct val="140000"/>
              </a:lnSpc>
            </a:pPr>
            <a:r>
              <a:rPr lang="it-IT" sz="1400" dirty="0"/>
              <a:t>La durezza dei frutti, misurata con un penetrometro manuale (Turoni, Cesena Italia) ed espressa in kg, utilizzando un puntale piatto da 8mm. </a:t>
            </a:r>
          </a:p>
          <a:p>
            <a:pPr lvl="1">
              <a:lnSpc>
                <a:spcPct val="140000"/>
              </a:lnSpc>
            </a:pPr>
            <a:r>
              <a:rPr lang="it-IT" sz="1400" dirty="0"/>
              <a:t>Contenuto di solidi solubili (Palette PR101α, </a:t>
            </a:r>
            <a:r>
              <a:rPr lang="it-IT" sz="1400" dirty="0" err="1"/>
              <a:t>Atago</a:t>
            </a:r>
            <a:r>
              <a:rPr lang="it-IT" sz="1400" dirty="0"/>
              <a:t>, Tokyo, Giappone).</a:t>
            </a:r>
          </a:p>
          <a:p>
            <a:pPr lvl="1">
              <a:lnSpc>
                <a:spcPct val="140000"/>
              </a:lnSpc>
            </a:pPr>
            <a:r>
              <a:rPr lang="it-IT" sz="1400" dirty="0"/>
              <a:t>Acidità titolabile (titolazione della soluzione del campione di succo con idrossido di sodio 0,1N </a:t>
            </a:r>
            <a:r>
              <a:rPr lang="it-IT" sz="1400" dirty="0" err="1"/>
              <a:t>NaOH</a:t>
            </a:r>
            <a:r>
              <a:rPr lang="it-IT" sz="1400" dirty="0"/>
              <a:t>). </a:t>
            </a:r>
          </a:p>
          <a:p>
            <a:endParaRPr lang="it-IT" sz="160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A5A4113-DCE6-7428-08C8-35391B088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3069" y="185980"/>
            <a:ext cx="2272935" cy="3026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B981BE1D-0B91-FEF2-D76C-3CD12D641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5798" y="1909223"/>
            <a:ext cx="1560404" cy="199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2B5FA9D5-CA32-770F-8A29-866E1A1630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9763" y="3429000"/>
            <a:ext cx="1225173" cy="2779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>
            <a:extLst>
              <a:ext uri="{FF2B5EF4-FFF2-40B4-BE49-F238E27FC236}">
                <a16:creationId xmlns:a16="http://schemas.microsoft.com/office/drawing/2014/main" id="{D8129C90-CBD9-8C1D-C9FA-EE2BE6A06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293" y="5424580"/>
            <a:ext cx="1705701" cy="1319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22026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B7AAE47-47C4-33CD-A888-E9C24DA0C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695" y="145774"/>
            <a:ext cx="9509931" cy="728093"/>
          </a:xfrm>
        </p:spPr>
        <p:txBody>
          <a:bodyPr>
            <a:normAutofit/>
          </a:bodyPr>
          <a:lstStyle/>
          <a:p>
            <a:r>
              <a:rPr lang="it-IT" sz="3200" b="1" dirty="0">
                <a:latin typeface="+mn-lt"/>
              </a:rPr>
              <a:t>Incremento % allungamento germogli </a:t>
            </a:r>
          </a:p>
        </p:txBody>
      </p:sp>
      <p:graphicFrame>
        <p:nvGraphicFramePr>
          <p:cNvPr id="4" name="Grafico 3">
            <a:extLst>
              <a:ext uri="{FF2B5EF4-FFF2-40B4-BE49-F238E27FC236}">
                <a16:creationId xmlns:a16="http://schemas.microsoft.com/office/drawing/2014/main" id="{81EE97CC-1BB7-662C-B344-376C37779E9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72892562"/>
              </p:ext>
            </p:extLst>
          </p:nvPr>
        </p:nvGraphicFramePr>
        <p:xfrm>
          <a:off x="3113664" y="3839100"/>
          <a:ext cx="4229266" cy="29858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afico 4">
            <a:extLst>
              <a:ext uri="{FF2B5EF4-FFF2-40B4-BE49-F238E27FC236}">
                <a16:creationId xmlns:a16="http://schemas.microsoft.com/office/drawing/2014/main" id="{7E8D7E11-861E-0FA1-8A85-57CE0007A86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73534568"/>
              </p:ext>
            </p:extLst>
          </p:nvPr>
        </p:nvGraphicFramePr>
        <p:xfrm>
          <a:off x="6096000" y="886257"/>
          <a:ext cx="4619450" cy="31078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Grafico 5">
            <a:extLst>
              <a:ext uri="{FF2B5EF4-FFF2-40B4-BE49-F238E27FC236}">
                <a16:creationId xmlns:a16="http://schemas.microsoft.com/office/drawing/2014/main" id="{923E5367-FDA6-B533-AC19-984017F6895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8819294"/>
              </p:ext>
            </p:extLst>
          </p:nvPr>
        </p:nvGraphicFramePr>
        <p:xfrm>
          <a:off x="402694" y="709760"/>
          <a:ext cx="4546377" cy="3116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B537E17A-BA49-49E2-968F-BD89F6386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5630" y="4417829"/>
            <a:ext cx="2466975" cy="1857375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F4179A75-0F6F-4015-79A8-2931AACD1048}"/>
              </a:ext>
            </a:extLst>
          </p:cNvPr>
          <p:cNvCxnSpPr>
            <a:cxnSpLocks/>
          </p:cNvCxnSpPr>
          <p:nvPr/>
        </p:nvCxnSpPr>
        <p:spPr>
          <a:xfrm>
            <a:off x="997058" y="2076773"/>
            <a:ext cx="385391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6034DDBE-ACCC-2735-E260-BCD075D95135}"/>
              </a:ext>
            </a:extLst>
          </p:cNvPr>
          <p:cNvCxnSpPr>
            <a:cxnSpLocks/>
          </p:cNvCxnSpPr>
          <p:nvPr/>
        </p:nvCxnSpPr>
        <p:spPr>
          <a:xfrm>
            <a:off x="6708184" y="2280834"/>
            <a:ext cx="385391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7AFD477D-DAA3-8EBD-DD90-E828426C7C8A}"/>
              </a:ext>
            </a:extLst>
          </p:cNvPr>
          <p:cNvCxnSpPr>
            <a:cxnSpLocks/>
          </p:cNvCxnSpPr>
          <p:nvPr/>
        </p:nvCxnSpPr>
        <p:spPr>
          <a:xfrm>
            <a:off x="3631770" y="5191932"/>
            <a:ext cx="385391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3642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139B9FB-3303-371F-18A9-FAEE5C85F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55" y="0"/>
            <a:ext cx="9634011" cy="1325563"/>
          </a:xfrm>
        </p:spPr>
        <p:txBody>
          <a:bodyPr/>
          <a:lstStyle/>
          <a:p>
            <a:r>
              <a:rPr lang="it-IT" b="1" dirty="0">
                <a:latin typeface="+mn-lt"/>
              </a:rPr>
              <a:t>Parametri Produttivi</a:t>
            </a:r>
          </a:p>
        </p:txBody>
      </p:sp>
      <p:graphicFrame>
        <p:nvGraphicFramePr>
          <p:cNvPr id="4" name="Grafico 3">
            <a:extLst>
              <a:ext uri="{FF2B5EF4-FFF2-40B4-BE49-F238E27FC236}">
                <a16:creationId xmlns:a16="http://schemas.microsoft.com/office/drawing/2014/main" id="{563F4090-4820-85D7-1630-B1089ECE0B1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42613895"/>
              </p:ext>
            </p:extLst>
          </p:nvPr>
        </p:nvGraphicFramePr>
        <p:xfrm>
          <a:off x="113655" y="1712563"/>
          <a:ext cx="5651714" cy="33269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afico 4">
            <a:extLst>
              <a:ext uri="{FF2B5EF4-FFF2-40B4-BE49-F238E27FC236}">
                <a16:creationId xmlns:a16="http://schemas.microsoft.com/office/drawing/2014/main" id="{235C09CD-26E7-AEFA-1C3A-E79EA9B0C3A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99221997"/>
              </p:ext>
            </p:extLst>
          </p:nvPr>
        </p:nvGraphicFramePr>
        <p:xfrm>
          <a:off x="6152827" y="3429001"/>
          <a:ext cx="5741532" cy="31267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" name="Picture 8">
            <a:extLst>
              <a:ext uri="{FF2B5EF4-FFF2-40B4-BE49-F238E27FC236}">
                <a16:creationId xmlns:a16="http://schemas.microsoft.com/office/drawing/2014/main" id="{E60F6A31-7574-3103-EBE5-CC58EB2835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69" b="17001"/>
          <a:stretch/>
        </p:blipFill>
        <p:spPr bwMode="auto">
          <a:xfrm>
            <a:off x="7196380" y="659367"/>
            <a:ext cx="3425125" cy="1832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09985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A93558D-8F99-E3DF-0482-F14820C6F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458" y="102042"/>
            <a:ext cx="9634011" cy="1325563"/>
          </a:xfrm>
        </p:spPr>
        <p:txBody>
          <a:bodyPr/>
          <a:lstStyle/>
          <a:p>
            <a:r>
              <a:rPr lang="it-IT" b="1" dirty="0">
                <a:latin typeface="+mn-lt"/>
              </a:rPr>
              <a:t>Diametro frutto</a:t>
            </a:r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D75B2751-D2E8-4913-B16F-43653F3A5F0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2407199"/>
              </p:ext>
            </p:extLst>
          </p:nvPr>
        </p:nvGraphicFramePr>
        <p:xfrm>
          <a:off x="1069975" y="1427606"/>
          <a:ext cx="9634538" cy="47985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275496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B1104C1-3BA3-4E85-1BC1-830CE3106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0088" y="-205477"/>
            <a:ext cx="9634011" cy="1325563"/>
          </a:xfrm>
        </p:spPr>
        <p:txBody>
          <a:bodyPr/>
          <a:lstStyle/>
          <a:p>
            <a:r>
              <a:rPr lang="it-IT" b="1" dirty="0">
                <a:latin typeface="+mn-lt"/>
              </a:rPr>
              <a:t>Qualità dei frutti</a:t>
            </a:r>
          </a:p>
        </p:txBody>
      </p:sp>
      <p:graphicFrame>
        <p:nvGraphicFramePr>
          <p:cNvPr id="3" name="Grafico 2">
            <a:extLst>
              <a:ext uri="{FF2B5EF4-FFF2-40B4-BE49-F238E27FC236}">
                <a16:creationId xmlns:a16="http://schemas.microsoft.com/office/drawing/2014/main" id="{5F33AD97-1F17-703B-A56A-B48C529C40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28762087"/>
              </p:ext>
            </p:extLst>
          </p:nvPr>
        </p:nvGraphicFramePr>
        <p:xfrm>
          <a:off x="423750" y="1120086"/>
          <a:ext cx="6077496" cy="4411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afico 4">
            <a:extLst>
              <a:ext uri="{FF2B5EF4-FFF2-40B4-BE49-F238E27FC236}">
                <a16:creationId xmlns:a16="http://schemas.microsoft.com/office/drawing/2014/main" id="{AA34603D-917F-40CD-51A4-4D89E505CC8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76561177"/>
              </p:ext>
            </p:extLst>
          </p:nvPr>
        </p:nvGraphicFramePr>
        <p:xfrm>
          <a:off x="6845085" y="3090463"/>
          <a:ext cx="4923165" cy="35555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Immagine 3" descr="Immagine che contiene bianco, dispositivo&#10;&#10;Descrizione generata automaticamente">
            <a:extLst>
              <a:ext uri="{FF2B5EF4-FFF2-40B4-BE49-F238E27FC236}">
                <a16:creationId xmlns:a16="http://schemas.microsoft.com/office/drawing/2014/main" id="{A8B58590-AD33-EDC8-8703-2E788AA75E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50" y="5401874"/>
            <a:ext cx="1315185" cy="1315185"/>
          </a:xfrm>
          <a:prstGeom prst="rect">
            <a:avLst/>
          </a:prstGeom>
        </p:spPr>
      </p:pic>
      <p:pic>
        <p:nvPicPr>
          <p:cNvPr id="6" name="Immagine 5" descr="Immagine che contiene apparecchio&#10;&#10;Descrizione generata automaticamente">
            <a:extLst>
              <a:ext uri="{FF2B5EF4-FFF2-40B4-BE49-F238E27FC236}">
                <a16:creationId xmlns:a16="http://schemas.microsoft.com/office/drawing/2014/main" id="{6318C119-2322-35F2-98E0-69EEA601CD6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19" t="2250" r="44439" b="5675"/>
          <a:stretch/>
        </p:blipFill>
        <p:spPr>
          <a:xfrm>
            <a:off x="6035838" y="4547065"/>
            <a:ext cx="718612" cy="2169994"/>
          </a:xfrm>
          <a:prstGeom prst="rect">
            <a:avLst/>
          </a:prstGeom>
        </p:spPr>
      </p:pic>
      <p:pic>
        <p:nvPicPr>
          <p:cNvPr id="7" name="Immagine 6" descr="Immagine che contiene dispositivo, calibro&#10;&#10;Descrizione generata automaticamente">
            <a:extLst>
              <a:ext uri="{FF2B5EF4-FFF2-40B4-BE49-F238E27FC236}">
                <a16:creationId xmlns:a16="http://schemas.microsoft.com/office/drawing/2014/main" id="{FC4DE7EA-C0EE-0774-F6CC-E5D10C11FAD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37"/>
          <a:stretch/>
        </p:blipFill>
        <p:spPr>
          <a:xfrm rot="10800000">
            <a:off x="9990903" y="107250"/>
            <a:ext cx="726046" cy="1795409"/>
          </a:xfrm>
          <a:prstGeom prst="rect">
            <a:avLst/>
          </a:prstGeom>
        </p:spPr>
      </p:pic>
      <p:pic>
        <p:nvPicPr>
          <p:cNvPr id="1026" name="Picture 2" descr="Nettarina - OP Armonia">
            <a:extLst>
              <a:ext uri="{FF2B5EF4-FFF2-40B4-BE49-F238E27FC236}">
                <a16:creationId xmlns:a16="http://schemas.microsoft.com/office/drawing/2014/main" id="{459D9244-20B5-964F-F471-902595455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1049" y="1902659"/>
            <a:ext cx="1025754" cy="1025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6507764"/>
      </p:ext>
    </p:extLst>
  </p:cSld>
  <p:clrMapOvr>
    <a:masterClrMapping/>
  </p:clrMapOvr>
</p:sld>
</file>

<file path=ppt/theme/theme1.xml><?xml version="1.0" encoding="utf-8"?>
<a:theme xmlns:a="http://schemas.openxmlformats.org/drawingml/2006/main" name="BohemianVTI">
  <a:themeElements>
    <a:clrScheme name="Boho">
      <a:dk1>
        <a:sysClr val="windowText" lastClr="000000"/>
      </a:dk1>
      <a:lt1>
        <a:sysClr val="window" lastClr="FFFFFF"/>
      </a:lt1>
      <a:dk2>
        <a:srgbClr val="323232"/>
      </a:dk2>
      <a:lt2>
        <a:srgbClr val="F4F1EF"/>
      </a:lt2>
      <a:accent1>
        <a:srgbClr val="8F4F58"/>
      </a:accent1>
      <a:accent2>
        <a:srgbClr val="D09182"/>
      </a:accent2>
      <a:accent3>
        <a:srgbClr val="C7A085"/>
      </a:accent3>
      <a:accent4>
        <a:srgbClr val="ADA085"/>
      </a:accent4>
      <a:accent5>
        <a:srgbClr val="5F787F"/>
      </a:accent5>
      <a:accent6>
        <a:srgbClr val="5A6768"/>
      </a:accent6>
      <a:hlink>
        <a:srgbClr val="A25872"/>
      </a:hlink>
      <a:folHlink>
        <a:srgbClr val="667A7E"/>
      </a:folHlink>
    </a:clrScheme>
    <a:fontScheme name="modern love avenir">
      <a:majorFont>
        <a:latin typeface="Modern Love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ohemianVTI" id="{B5E50611-F7C7-47BC-81A6-BE9493DF8677}" vid="{7A26D0DD-A1A5-444B-B0FB-E7DB9E2D047F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1253</TotalTime>
  <Words>1341</Words>
  <Application>Microsoft Office PowerPoint</Application>
  <PresentationFormat>Widescreen</PresentationFormat>
  <Paragraphs>168</Paragraphs>
  <Slides>17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24" baseType="lpstr">
      <vt:lpstr>Arial</vt:lpstr>
      <vt:lpstr>Avenir Next LT Pro</vt:lpstr>
      <vt:lpstr>Calibri</vt:lpstr>
      <vt:lpstr>Modern Love</vt:lpstr>
      <vt:lpstr>Times New Roman</vt:lpstr>
      <vt:lpstr>Wingdings</vt:lpstr>
      <vt:lpstr>BohemianVTI</vt:lpstr>
      <vt:lpstr>Presentazione standard di PowerPoint</vt:lpstr>
      <vt:lpstr>Introduzione di nuove tecniche a basso impatto ambientale per la valorizzazione della peschicoltura nelle Marche</vt:lpstr>
      <vt:lpstr>Sperimentazioni Azienda Vagnoni Gianfranco – Montalto delle Marche (AP)</vt:lpstr>
      <vt:lpstr>Disegno Sperimentale</vt:lpstr>
      <vt:lpstr>Parametri analizzati</vt:lpstr>
      <vt:lpstr>Incremento % allungamento germogli </vt:lpstr>
      <vt:lpstr>Parametri Produttivi</vt:lpstr>
      <vt:lpstr>Diametro frutto</vt:lpstr>
      <vt:lpstr>Qualità dei frutti</vt:lpstr>
      <vt:lpstr>Conclusioni</vt:lpstr>
      <vt:lpstr>Azienda Renzi Elso – Montelabbate (PU)</vt:lpstr>
      <vt:lpstr>Disegno sperimentale</vt:lpstr>
      <vt:lpstr>Parametri analizzati</vt:lpstr>
      <vt:lpstr>Parametri vegetativi</vt:lpstr>
      <vt:lpstr>Qualità dei frutti</vt:lpstr>
      <vt:lpstr>Conclusioni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Introduzione di nuove tecniche a basso impatto ambientale per la valorizzazione della peschicoltura nelle Marche</dc:title>
  <dc:creator>MICOL MARCELLINI</dc:creator>
  <cp:lastModifiedBy>Ugo Testa</cp:lastModifiedBy>
  <cp:revision>25</cp:revision>
  <dcterms:created xsi:type="dcterms:W3CDTF">2022-05-03T06:45:05Z</dcterms:created>
  <dcterms:modified xsi:type="dcterms:W3CDTF">2023-04-28T07:05:03Z</dcterms:modified>
</cp:coreProperties>
</file>